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2"/>
  </p:sldMasterIdLst>
  <p:notesMasterIdLst>
    <p:notesMasterId r:id="rId15"/>
  </p:notesMasterIdLst>
  <p:handoutMasterIdLst>
    <p:handoutMasterId r:id="rId16"/>
  </p:handoutMasterIdLst>
  <p:sldIdLst>
    <p:sldId id="258" r:id="rId3"/>
    <p:sldId id="296" r:id="rId4"/>
    <p:sldId id="299" r:id="rId5"/>
    <p:sldId id="304" r:id="rId6"/>
    <p:sldId id="300" r:id="rId7"/>
    <p:sldId id="297" r:id="rId8"/>
    <p:sldId id="303" r:id="rId9"/>
    <p:sldId id="302" r:id="rId10"/>
    <p:sldId id="289" r:id="rId11"/>
    <p:sldId id="295" r:id="rId12"/>
    <p:sldId id="301" r:id="rId13"/>
    <p:sldId id="305" r:id="rId14"/>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4"/>
    <p:restoredTop sz="95924" autoAdjust="0"/>
  </p:normalViewPr>
  <p:slideViewPr>
    <p:cSldViewPr snapToGrid="0">
      <p:cViewPr varScale="1">
        <p:scale>
          <a:sx n="74" d="100"/>
          <a:sy n="74" d="100"/>
        </p:scale>
        <p:origin x="1326" y="9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A0E997-35E3-4BEC-AB54-2E61A64830EE}" type="datetimeFigureOut">
              <a:rPr lang="en-GB" smtClean="0"/>
              <a:t>21/03/2018</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35B5AB-833C-47C2-837A-DB73A6C4B0DC}" type="slidenum">
              <a:rPr lang="en-GB" smtClean="0"/>
              <a:t>‹#›</a:t>
            </a:fld>
            <a:endParaRPr lang="en-GB"/>
          </a:p>
        </p:txBody>
      </p:sp>
    </p:spTree>
    <p:extLst>
      <p:ext uri="{BB962C8B-B14F-4D97-AF65-F5344CB8AC3E}">
        <p14:creationId xmlns:p14="http://schemas.microsoft.com/office/powerpoint/2010/main" val="3618406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1806763915"/>
      </p:ext>
    </p:extLst>
  </p:cSld>
  <p:clrMap bg1="lt1" tx1="dk1" bg2="dk2" tx2="lt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132681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419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311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89100" y="952500"/>
            <a:ext cx="21005799" cy="2286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1689100" y="3238500"/>
            <a:ext cx="21005799" cy="9207499"/>
          </a:xfrm>
          <a:prstGeom prst="rect">
            <a:avLst/>
          </a:prstGeom>
          <a:noFill/>
          <a:ln>
            <a:noFill/>
          </a:ln>
        </p:spPr>
        <p:txBody>
          <a:bodyPr lIns="91425" tIns="91425" rIns="91425" bIns="91425" anchor="ctr"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0" y="0"/>
            <a:ext cx="24384000" cy="13716000"/>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mp; Bullets">
    <p:bg>
      <p:bgPr>
        <a:solidFill>
          <a:srgbClr val="000000"/>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1231900" y="863600"/>
            <a:ext cx="21907499" cy="2006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FFFFFF"/>
              </a:buClr>
              <a:buFont typeface="Avenir"/>
              <a:buNone/>
              <a:defRPr sz="6200" b="0" i="0" u="none" strike="noStrike" cap="none">
                <a:solidFill>
                  <a:srgbClr val="FFFFFF"/>
                </a:solidFill>
                <a:latin typeface="Avenir"/>
                <a:ea typeface="Avenir"/>
                <a:cs typeface="Avenir"/>
                <a:sym typeface="Avenir"/>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57" name="Shape 57"/>
          <p:cNvSpPr txBox="1">
            <a:spLocks noGrp="1"/>
          </p:cNvSpPr>
          <p:nvPr>
            <p:ph type="body" idx="1"/>
          </p:nvPr>
        </p:nvSpPr>
        <p:spPr>
          <a:xfrm>
            <a:off x="1231900" y="2844800"/>
            <a:ext cx="21907499" cy="9448800"/>
          </a:xfrm>
          <a:prstGeom prst="rect">
            <a:avLst/>
          </a:prstGeom>
          <a:noFill/>
          <a:ln>
            <a:noFill/>
          </a:ln>
        </p:spPr>
        <p:txBody>
          <a:bodyPr lIns="91425" tIns="91425" rIns="91425" bIns="91425" anchor="ctr" anchorCtr="0"/>
          <a:lstStyle>
            <a:lvl1pPr marL="635000" marR="0" lvl="0" indent="-349250" algn="l" rtl="0">
              <a:lnSpc>
                <a:spcPct val="100000"/>
              </a:lnSpc>
              <a:spcBef>
                <a:spcPts val="5900"/>
              </a:spcBef>
              <a:spcAft>
                <a:spcPts val="0"/>
              </a:spcAft>
              <a:buClr>
                <a:srgbClr val="FFFFFF"/>
              </a:buClr>
              <a:buSzPct val="90000"/>
              <a:buFont typeface="Avenir"/>
              <a:buChar char="•"/>
              <a:defRPr sz="5000" b="0" i="0" u="none" strike="noStrike" cap="none">
                <a:solidFill>
                  <a:srgbClr val="FFFFFF"/>
                </a:solidFill>
                <a:latin typeface="Avenir"/>
                <a:ea typeface="Avenir"/>
                <a:cs typeface="Avenir"/>
                <a:sym typeface="Avenir"/>
              </a:defRPr>
            </a:lvl1pPr>
            <a:lvl2pPr marL="1270000" marR="0" lvl="1" indent="-349250" algn="l" rtl="0">
              <a:lnSpc>
                <a:spcPct val="100000"/>
              </a:lnSpc>
              <a:spcBef>
                <a:spcPts val="5900"/>
              </a:spcBef>
              <a:spcAft>
                <a:spcPts val="0"/>
              </a:spcAft>
              <a:buClr>
                <a:srgbClr val="FFFFFF"/>
              </a:buClr>
              <a:buSzPct val="90000"/>
              <a:buFont typeface="Avenir"/>
              <a:buChar char="•"/>
              <a:defRPr sz="5000" b="0" i="0" u="none" strike="noStrike" cap="none">
                <a:solidFill>
                  <a:srgbClr val="FFFFFF"/>
                </a:solidFill>
                <a:latin typeface="Avenir"/>
                <a:ea typeface="Avenir"/>
                <a:cs typeface="Avenir"/>
                <a:sym typeface="Avenir"/>
              </a:defRPr>
            </a:lvl2pPr>
            <a:lvl3pPr marL="1905000" marR="0" lvl="2" indent="-349250" algn="l" rtl="0">
              <a:lnSpc>
                <a:spcPct val="100000"/>
              </a:lnSpc>
              <a:spcBef>
                <a:spcPts val="5900"/>
              </a:spcBef>
              <a:spcAft>
                <a:spcPts val="0"/>
              </a:spcAft>
              <a:buClr>
                <a:srgbClr val="FFFFFF"/>
              </a:buClr>
              <a:buSzPct val="90000"/>
              <a:buFont typeface="Avenir"/>
              <a:buChar char="•"/>
              <a:defRPr sz="5000" b="0" i="0" u="none" strike="noStrike" cap="none">
                <a:solidFill>
                  <a:srgbClr val="FFFFFF"/>
                </a:solidFill>
                <a:latin typeface="Avenir"/>
                <a:ea typeface="Avenir"/>
                <a:cs typeface="Avenir"/>
                <a:sym typeface="Avenir"/>
              </a:defRPr>
            </a:lvl3pPr>
            <a:lvl4pPr marL="2540000" marR="0" lvl="3" indent="-349250" algn="l" rtl="0">
              <a:lnSpc>
                <a:spcPct val="100000"/>
              </a:lnSpc>
              <a:spcBef>
                <a:spcPts val="5900"/>
              </a:spcBef>
              <a:spcAft>
                <a:spcPts val="0"/>
              </a:spcAft>
              <a:buClr>
                <a:srgbClr val="FFFFFF"/>
              </a:buClr>
              <a:buSzPct val="90000"/>
              <a:buFont typeface="Avenir"/>
              <a:buChar char="•"/>
              <a:defRPr sz="5000" b="0" i="0" u="none" strike="noStrike" cap="none">
                <a:solidFill>
                  <a:srgbClr val="FFFFFF"/>
                </a:solidFill>
                <a:latin typeface="Avenir"/>
                <a:ea typeface="Avenir"/>
                <a:cs typeface="Avenir"/>
                <a:sym typeface="Avenir"/>
              </a:defRPr>
            </a:lvl4pPr>
            <a:lvl5pPr marL="3175000" marR="0" lvl="4" indent="-349250" algn="l" rtl="0">
              <a:lnSpc>
                <a:spcPct val="100000"/>
              </a:lnSpc>
              <a:spcBef>
                <a:spcPts val="5900"/>
              </a:spcBef>
              <a:spcAft>
                <a:spcPts val="0"/>
              </a:spcAft>
              <a:buClr>
                <a:srgbClr val="FFFFFF"/>
              </a:buClr>
              <a:buSzPct val="90000"/>
              <a:buFont typeface="Avenir"/>
              <a:buChar char="•"/>
              <a:defRPr sz="5000" b="0" i="0" u="none" strike="noStrike" cap="none">
                <a:solidFill>
                  <a:srgbClr val="FFFFFF"/>
                </a:solidFill>
                <a:latin typeface="Avenir"/>
                <a:ea typeface="Avenir"/>
                <a:cs typeface="Avenir"/>
                <a:sym typeface="Avenir"/>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8" name="Shape 58"/>
          <p:cNvSpPr txBox="1">
            <a:spLocks noGrp="1"/>
          </p:cNvSpPr>
          <p:nvPr>
            <p:ph type="sldNum" idx="12"/>
          </p:nvPr>
        </p:nvSpPr>
        <p:spPr>
          <a:xfrm>
            <a:off x="11950789" y="13049250"/>
            <a:ext cx="431292" cy="520700"/>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FFFFFF"/>
              </a:buClr>
              <a:buSzPct val="25000"/>
              <a:buFont typeface="Avenir"/>
              <a:buNone/>
            </a:pPr>
            <a:fld id="{00000000-1234-1234-1234-123412341234}" type="slidenum">
              <a:rPr lang="en-GB" sz="2400" b="0" i="0" u="none" strike="noStrike" cap="none">
                <a:solidFill>
                  <a:srgbClr val="FFFFFF"/>
                </a:solidFill>
                <a:latin typeface="Avenir"/>
                <a:ea typeface="Avenir"/>
                <a:cs typeface="Avenir"/>
                <a:sym typeface="Avenir"/>
              </a:rPr>
              <a:t>‹#›</a:t>
            </a:fld>
            <a:endParaRPr lang="en-GB" sz="2400" b="0" i="0" u="none" strike="noStrike" cap="none">
              <a:solidFill>
                <a:srgbClr val="FFFFFF"/>
              </a:solidFill>
              <a:latin typeface="Avenir"/>
              <a:ea typeface="Avenir"/>
              <a:cs typeface="Avenir"/>
              <a:sym typeface="Aveni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17"/>
        <p:cNvGrpSpPr/>
        <p:nvPr/>
      </p:nvGrpSpPr>
      <p:grpSpPr>
        <a:xfrm>
          <a:off x="0" y="0"/>
          <a:ext cx="0" cy="0"/>
          <a:chOff x="0" y="0"/>
          <a:chExt cx="0" cy="0"/>
        </a:xfrm>
      </p:grpSpPr>
      <p:sp>
        <p:nvSpPr>
          <p:cNvPr id="18" name="Shape 18"/>
          <p:cNvSpPr>
            <a:spLocks noGrp="1"/>
          </p:cNvSpPr>
          <p:nvPr>
            <p:ph type="pic" idx="2"/>
          </p:nvPr>
        </p:nvSpPr>
        <p:spPr>
          <a:xfrm>
            <a:off x="3125967" y="673100"/>
            <a:ext cx="18135601" cy="8737599"/>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19" name="Shape 19"/>
          <p:cNvSpPr txBox="1">
            <a:spLocks noGrp="1"/>
          </p:cNvSpPr>
          <p:nvPr>
            <p:ph type="title"/>
          </p:nvPr>
        </p:nvSpPr>
        <p:spPr>
          <a:xfrm>
            <a:off x="635000" y="9448800"/>
            <a:ext cx="23113999" cy="2006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0" name="Shape 20"/>
          <p:cNvSpPr txBox="1">
            <a:spLocks noGrp="1"/>
          </p:cNvSpPr>
          <p:nvPr>
            <p:ph type="body" idx="1"/>
          </p:nvPr>
        </p:nvSpPr>
        <p:spPr>
          <a:xfrm>
            <a:off x="635000" y="11518900"/>
            <a:ext cx="23113999" cy="15874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1" name="Shape 21"/>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1778000" y="4533900"/>
            <a:ext cx="20827999" cy="46481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4" name="Shape 24"/>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5"/>
        <p:cNvGrpSpPr/>
        <p:nvPr/>
      </p:nvGrpSpPr>
      <p:grpSpPr>
        <a:xfrm>
          <a:off x="0" y="0"/>
          <a:ext cx="0" cy="0"/>
          <a:chOff x="0" y="0"/>
          <a:chExt cx="0" cy="0"/>
        </a:xfrm>
      </p:grpSpPr>
      <p:sp>
        <p:nvSpPr>
          <p:cNvPr id="26" name="Shape 26"/>
          <p:cNvSpPr>
            <a:spLocks noGrp="1"/>
          </p:cNvSpPr>
          <p:nvPr>
            <p:ph type="pic" idx="2"/>
          </p:nvPr>
        </p:nvSpPr>
        <p:spPr>
          <a:xfrm>
            <a:off x="13165979" y="1104900"/>
            <a:ext cx="9525001" cy="11506200"/>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7" name="Shape 27"/>
          <p:cNvSpPr txBox="1">
            <a:spLocks noGrp="1"/>
          </p:cNvSpPr>
          <p:nvPr>
            <p:ph type="title"/>
          </p:nvPr>
        </p:nvSpPr>
        <p:spPr>
          <a:xfrm>
            <a:off x="1651000" y="1104900"/>
            <a:ext cx="10223500" cy="56133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8" name="Shape 28"/>
          <p:cNvSpPr txBox="1">
            <a:spLocks noGrp="1"/>
          </p:cNvSpPr>
          <p:nvPr>
            <p:ph type="body" idx="1"/>
          </p:nvPr>
        </p:nvSpPr>
        <p:spPr>
          <a:xfrm>
            <a:off x="1651000" y="6845300"/>
            <a:ext cx="10223500" cy="57657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9" name="Shape 29"/>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Top">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689100" y="952500"/>
            <a:ext cx="21005799" cy="2286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3"/>
        <p:cNvGrpSpPr/>
        <p:nvPr/>
      </p:nvGrpSpPr>
      <p:grpSpPr>
        <a:xfrm>
          <a:off x="0" y="0"/>
          <a:ext cx="0" cy="0"/>
          <a:chOff x="0" y="0"/>
          <a:chExt cx="0" cy="0"/>
        </a:xfrm>
      </p:grpSpPr>
      <p:sp>
        <p:nvSpPr>
          <p:cNvPr id="34" name="Shape 34"/>
          <p:cNvSpPr>
            <a:spLocks noGrp="1"/>
          </p:cNvSpPr>
          <p:nvPr>
            <p:ph type="pic" idx="2"/>
          </p:nvPr>
        </p:nvSpPr>
        <p:spPr>
          <a:xfrm>
            <a:off x="13169900" y="3238500"/>
            <a:ext cx="9524999" cy="9207499"/>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35" name="Shape 35"/>
          <p:cNvSpPr txBox="1">
            <a:spLocks noGrp="1"/>
          </p:cNvSpPr>
          <p:nvPr>
            <p:ph type="title"/>
          </p:nvPr>
        </p:nvSpPr>
        <p:spPr>
          <a:xfrm>
            <a:off x="1689100" y="952500"/>
            <a:ext cx="21005799" cy="2286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36" name="Shape 36"/>
          <p:cNvSpPr txBox="1">
            <a:spLocks noGrp="1"/>
          </p:cNvSpPr>
          <p:nvPr>
            <p:ph type="body" idx="1"/>
          </p:nvPr>
        </p:nvSpPr>
        <p:spPr>
          <a:xfrm>
            <a:off x="1689100" y="3238500"/>
            <a:ext cx="10007600" cy="9207499"/>
          </a:xfrm>
          <a:prstGeom prst="rect">
            <a:avLst/>
          </a:prstGeom>
          <a:noFill/>
          <a:ln>
            <a:noFill/>
          </a:ln>
        </p:spPr>
        <p:txBody>
          <a:bodyPr lIns="91425" tIns="91425" rIns="91425" bIns="91425" anchor="ctr" anchorCtr="0"/>
          <a:lstStyle>
            <a:lvl1pPr marL="558800" marR="0" lvl="0" indent="-344487" algn="l" rtl="0">
              <a:lnSpc>
                <a:spcPct val="100000"/>
              </a:lnSpc>
              <a:spcBef>
                <a:spcPts val="4500"/>
              </a:spcBef>
              <a:spcAft>
                <a:spcPts val="0"/>
              </a:spcAft>
              <a:buClr>
                <a:srgbClr val="000000"/>
              </a:buClr>
              <a:buSzPct val="75000"/>
              <a:buFont typeface="Helvetica Neue"/>
              <a:buChar char="•"/>
              <a:defRPr sz="4500" b="0" i="0" u="none" strike="noStrike" cap="none">
                <a:solidFill>
                  <a:srgbClr val="000000"/>
                </a:solidFill>
                <a:latin typeface="Helvetica Neue"/>
                <a:ea typeface="Helvetica Neue"/>
                <a:cs typeface="Helvetica Neue"/>
                <a:sym typeface="Helvetica Neue"/>
              </a:defRPr>
            </a:lvl1pPr>
            <a:lvl2pPr marL="1117600" marR="0" lvl="1" indent="-344487" algn="l" rtl="0">
              <a:lnSpc>
                <a:spcPct val="100000"/>
              </a:lnSpc>
              <a:spcBef>
                <a:spcPts val="4500"/>
              </a:spcBef>
              <a:spcAft>
                <a:spcPts val="0"/>
              </a:spcAft>
              <a:buClr>
                <a:srgbClr val="000000"/>
              </a:buClr>
              <a:buSzPct val="75000"/>
              <a:buFont typeface="Helvetica Neue"/>
              <a:buChar char="•"/>
              <a:defRPr sz="4500" b="0" i="0" u="none" strike="noStrike" cap="none">
                <a:solidFill>
                  <a:srgbClr val="000000"/>
                </a:solidFill>
                <a:latin typeface="Helvetica Neue"/>
                <a:ea typeface="Helvetica Neue"/>
                <a:cs typeface="Helvetica Neue"/>
                <a:sym typeface="Helvetica Neue"/>
              </a:defRPr>
            </a:lvl2pPr>
            <a:lvl3pPr marL="1676400" marR="0" lvl="2" indent="-344487" algn="l" rtl="0">
              <a:lnSpc>
                <a:spcPct val="100000"/>
              </a:lnSpc>
              <a:spcBef>
                <a:spcPts val="4500"/>
              </a:spcBef>
              <a:spcAft>
                <a:spcPts val="0"/>
              </a:spcAft>
              <a:buClr>
                <a:srgbClr val="000000"/>
              </a:buClr>
              <a:buSzPct val="75000"/>
              <a:buFont typeface="Helvetica Neue"/>
              <a:buChar char="•"/>
              <a:defRPr sz="4500" b="0" i="0" u="none" strike="noStrike" cap="none">
                <a:solidFill>
                  <a:srgbClr val="000000"/>
                </a:solidFill>
                <a:latin typeface="Helvetica Neue"/>
                <a:ea typeface="Helvetica Neue"/>
                <a:cs typeface="Helvetica Neue"/>
                <a:sym typeface="Helvetica Neue"/>
              </a:defRPr>
            </a:lvl3pPr>
            <a:lvl4pPr marL="2235200" marR="0" lvl="3" indent="-344487" algn="l" rtl="0">
              <a:lnSpc>
                <a:spcPct val="100000"/>
              </a:lnSpc>
              <a:spcBef>
                <a:spcPts val="4500"/>
              </a:spcBef>
              <a:spcAft>
                <a:spcPts val="0"/>
              </a:spcAft>
              <a:buClr>
                <a:srgbClr val="000000"/>
              </a:buClr>
              <a:buSzPct val="75000"/>
              <a:buFont typeface="Helvetica Neue"/>
              <a:buChar char="•"/>
              <a:defRPr sz="4500" b="0" i="0" u="none" strike="noStrike" cap="none">
                <a:solidFill>
                  <a:srgbClr val="000000"/>
                </a:solidFill>
                <a:latin typeface="Helvetica Neue"/>
                <a:ea typeface="Helvetica Neue"/>
                <a:cs typeface="Helvetica Neue"/>
                <a:sym typeface="Helvetica Neue"/>
              </a:defRPr>
            </a:lvl4pPr>
            <a:lvl5pPr marL="2794000" marR="0" lvl="4" indent="-344487" algn="l" rtl="0">
              <a:lnSpc>
                <a:spcPct val="100000"/>
              </a:lnSpc>
              <a:spcBef>
                <a:spcPts val="4500"/>
              </a:spcBef>
              <a:spcAft>
                <a:spcPts val="0"/>
              </a:spcAft>
              <a:buClr>
                <a:srgbClr val="000000"/>
              </a:buClr>
              <a:buSzPct val="75000"/>
              <a:buFont typeface="Helvetica Neue"/>
              <a:buChar char="•"/>
              <a:defRPr sz="45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37" name="Shape 37"/>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ullets">
    <p:spTree>
      <p:nvGrpSpPr>
        <p:cNvPr id="1" name="Shape 38"/>
        <p:cNvGrpSpPr/>
        <p:nvPr/>
      </p:nvGrpSpPr>
      <p:grpSpPr>
        <a:xfrm>
          <a:off x="0" y="0"/>
          <a:ext cx="0" cy="0"/>
          <a:chOff x="0" y="0"/>
          <a:chExt cx="0" cy="0"/>
        </a:xfrm>
      </p:grpSpPr>
      <p:sp>
        <p:nvSpPr>
          <p:cNvPr id="39" name="Shape 39"/>
          <p:cNvSpPr txBox="1">
            <a:spLocks noGrp="1"/>
          </p:cNvSpPr>
          <p:nvPr>
            <p:ph type="body" idx="1"/>
          </p:nvPr>
        </p:nvSpPr>
        <p:spPr>
          <a:xfrm>
            <a:off x="1689100" y="1778000"/>
            <a:ext cx="21005799" cy="10147300"/>
          </a:xfrm>
          <a:prstGeom prst="rect">
            <a:avLst/>
          </a:prstGeom>
          <a:noFill/>
          <a:ln>
            <a:noFill/>
          </a:ln>
        </p:spPr>
        <p:txBody>
          <a:bodyPr lIns="91425" tIns="91425" rIns="91425" bIns="91425" anchor="ctr"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15760700" y="7048500"/>
            <a:ext cx="7404099" cy="5549899"/>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15760700" y="1130300"/>
            <a:ext cx="7404099" cy="5549899"/>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1206500" y="1130300"/>
            <a:ext cx="14173200" cy="11468100"/>
          </a:xfrm>
          <a:prstGeom prst="rect">
            <a:avLst/>
          </a:prstGeom>
          <a:noFill/>
          <a:ln>
            <a:noFill/>
          </a:ln>
        </p:spPr>
        <p:txBody>
          <a:bodyPr lIns="91425" tIns="91425" rIns="91425" bIns="91425" anchor="t"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2387600" y="8953500"/>
            <a:ext cx="19621500" cy="6857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38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2387600" y="6045200"/>
            <a:ext cx="19621500" cy="889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689100" y="952500"/>
            <a:ext cx="21005799" cy="2286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1689100" y="3238500"/>
            <a:ext cx="21005799" cy="9207499"/>
          </a:xfrm>
          <a:prstGeom prst="rect">
            <a:avLst/>
          </a:prstGeom>
          <a:noFill/>
          <a:ln>
            <a:noFill/>
          </a:ln>
        </p:spPr>
        <p:txBody>
          <a:bodyPr lIns="91425" tIns="91425" rIns="91425" bIns="91425" anchor="ctr" anchorCtr="0"/>
          <a:lstStyle>
            <a:lvl1pPr marL="635000" marR="0" lvl="0"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1270000" marR="0" lvl="1"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905000" marR="0" lvl="2"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2540000" marR="0" lvl="3"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3175000" marR="0" lvl="4"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3810000" marR="0" lvl="5"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4445000" marR="0" lvl="6"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5080000" marR="0" lvl="7"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5715000" marR="0" lvl="8" indent="-387350" algn="l" rtl="0">
              <a:lnSpc>
                <a:spcPct val="100000"/>
              </a:lnSpc>
              <a:spcBef>
                <a:spcPts val="5900"/>
              </a:spcBef>
              <a:spcAft>
                <a:spcPts val="0"/>
              </a:spcAft>
              <a:buClr>
                <a:srgbClr val="000000"/>
              </a:buClr>
              <a:buSzPct val="750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11959031" y="13081000"/>
            <a:ext cx="453237" cy="469899"/>
          </a:xfrm>
          <a:prstGeom prst="rect">
            <a:avLst/>
          </a:pr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GB" sz="2400" b="0" i="0" u="none" strike="noStrike" cap="none">
                <a:solidFill>
                  <a:srgbClr val="000000"/>
                </a:solidFill>
                <a:latin typeface="Helvetica Neue"/>
                <a:ea typeface="Helvetica Neue"/>
                <a:cs typeface="Helvetica Neue"/>
                <a:sym typeface="Helvetica Neue"/>
              </a:rPr>
              <a:t>‹#›</a:t>
            </a:fld>
            <a:endParaRPr lang="en-GB" sz="2400" b="0" i="0" u="none" strike="noStrike" cap="none">
              <a:solidFill>
                <a:srgbClr val="000000"/>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18.tiff"/><Relationship Id="rId4" Type="http://schemas.openxmlformats.org/officeDocument/2006/relationships/image" Target="../media/image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microsoft.com/office/2007/relationships/hdphoto" Target="../media/hdphoto1.wdp"/><Relationship Id="rId12"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p:cNvPicPr>
          <p:nvPr/>
        </p:nvPicPr>
        <p:blipFill>
          <a:blip r:embed="rId3">
            <a:extLst/>
          </a:blip>
          <a:stretch>
            <a:fillRect/>
          </a:stretch>
        </p:blipFill>
        <p:spPr>
          <a:xfrm>
            <a:off x="301136" y="243460"/>
            <a:ext cx="23827827" cy="13211283"/>
          </a:xfrm>
          <a:prstGeom prst="rect">
            <a:avLst/>
          </a:prstGeom>
        </p:spPr>
      </p:pic>
      <p:pic>
        <p:nvPicPr>
          <p:cNvPr id="4" name="COYI_FO3269418FF2_v3_HighResolutionTransparentDrop.png"/>
          <p:cNvPicPr>
            <a:picLocks noChangeAspect="1"/>
          </p:cNvPicPr>
          <p:nvPr/>
        </p:nvPicPr>
        <p:blipFill>
          <a:blip r:embed="rId4">
            <a:extLst/>
          </a:blip>
          <a:stretch>
            <a:fillRect/>
          </a:stretch>
        </p:blipFill>
        <p:spPr>
          <a:xfrm>
            <a:off x="590675" y="552942"/>
            <a:ext cx="1810051" cy="1810051"/>
          </a:xfrm>
          <a:prstGeom prst="rect">
            <a:avLst/>
          </a:prstGeom>
          <a:ln w="12700">
            <a:miter lim="400000"/>
          </a:ln>
        </p:spPr>
      </p:pic>
      <p:sp>
        <p:nvSpPr>
          <p:cNvPr id="5" name="Shape 131"/>
          <p:cNvSpPr/>
          <p:nvPr/>
        </p:nvSpPr>
        <p:spPr>
          <a:xfrm>
            <a:off x="1495701" y="5517987"/>
            <a:ext cx="21294870" cy="308802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21531">
              <a:defRPr sz="8000" cap="all" spc="1279">
                <a:solidFill>
                  <a:srgbClr val="FF7E79"/>
                </a:solidFill>
                <a:latin typeface="DK Moonlight Serenade"/>
                <a:ea typeface="DK Moonlight Serenade"/>
                <a:cs typeface="DK Moonlight Serenade"/>
                <a:sym typeface="DK Moonlight Serenade"/>
              </a:defRPr>
            </a:pPr>
            <a:r>
              <a:rPr lang="en-GB" sz="5400" dirty="0" smtClean="0">
                <a:latin typeface="Jaapokki" charset="0"/>
                <a:ea typeface="Jaapokki" charset="0"/>
                <a:cs typeface="Jaapokki" charset="0"/>
              </a:rPr>
              <a:t>Circle 2.0 From the Circle of young Intrapreneurs</a:t>
            </a:r>
          </a:p>
          <a:p>
            <a:pPr algn="ctr" defTabSz="821531">
              <a:defRPr sz="8000" cap="all" spc="1279">
                <a:solidFill>
                  <a:srgbClr val="FF7E79"/>
                </a:solidFill>
                <a:latin typeface="DK Moonlight Serenade"/>
                <a:ea typeface="DK Moonlight Serenade"/>
                <a:cs typeface="DK Moonlight Serenade"/>
                <a:sym typeface="DK Moonlight Serenade"/>
              </a:defRPr>
            </a:pPr>
            <a:r>
              <a:rPr lang="en-GB" sz="3200" dirty="0" smtClean="0">
                <a:latin typeface="Jaapokki" charset="0"/>
                <a:ea typeface="Jaapokki" charset="0"/>
                <a:cs typeface="Jaapokki" charset="0"/>
              </a:rPr>
              <a:t>BUSINESS (RE)DEFINED</a:t>
            </a:r>
            <a:endParaRPr lang="en-GB" sz="3200" dirty="0">
              <a:latin typeface="Jaapokki" charset="0"/>
              <a:ea typeface="Jaapokki" charset="0"/>
              <a:cs typeface="Jaapokki" charset="0"/>
            </a:endParaRPr>
          </a:p>
          <a:p>
            <a:pPr algn="ctr" defTabSz="821531">
              <a:defRPr sz="8000" cap="all" spc="1279">
                <a:solidFill>
                  <a:srgbClr val="FF7E79"/>
                </a:solidFill>
                <a:latin typeface="DK Moonlight Serenade"/>
                <a:ea typeface="DK Moonlight Serenade"/>
                <a:cs typeface="DK Moonlight Serenade"/>
                <a:sym typeface="DK Moonlight Serenade"/>
              </a:defRPr>
            </a:pPr>
            <a:endParaRPr lang="en-GB" sz="5400" dirty="0">
              <a:latin typeface="Jaapokki" charset="0"/>
              <a:ea typeface="Jaapokki" charset="0"/>
              <a:cs typeface="Jaapokki" charset="0"/>
            </a:endParaRPr>
          </a:p>
        </p:txBody>
      </p:sp>
      <p:pic>
        <p:nvPicPr>
          <p:cNvPr id="6" name="Picture 5"/>
          <p:cNvPicPr>
            <a:picLocks/>
          </p:cNvPicPr>
          <p:nvPr/>
        </p:nvPicPr>
        <p:blipFill>
          <a:blip r:embed="rId5">
            <a:extLst/>
          </a:blip>
          <a:stretch>
            <a:fillRect/>
          </a:stretch>
        </p:blipFill>
        <p:spPr>
          <a:xfrm>
            <a:off x="4488716" y="7948738"/>
            <a:ext cx="15452666" cy="76201"/>
          </a:xfrm>
          <a:prstGeom prst="rect">
            <a:avLst/>
          </a:prstGeom>
        </p:spPr>
      </p:pic>
    </p:spTree>
    <p:extLst>
      <p:ext uri="{BB962C8B-B14F-4D97-AF65-F5344CB8AC3E}">
        <p14:creationId xmlns:p14="http://schemas.microsoft.com/office/powerpoint/2010/main" val="3285439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p:cNvPicPr>
          <p:nvPr/>
        </p:nvPicPr>
        <p:blipFill>
          <a:blip r:embed="rId3">
            <a:extLst/>
          </a:blip>
          <a:stretch>
            <a:fillRect/>
          </a:stretch>
        </p:blipFill>
        <p:spPr>
          <a:xfrm>
            <a:off x="301136" y="243460"/>
            <a:ext cx="23827827" cy="13211283"/>
          </a:xfrm>
          <a:prstGeom prst="rect">
            <a:avLst/>
          </a:prstGeom>
        </p:spPr>
      </p:pic>
      <p:pic>
        <p:nvPicPr>
          <p:cNvPr id="4" name="COYI_FO3269418FF2_v3_HighResolutionTransparentDrop.png"/>
          <p:cNvPicPr>
            <a:picLocks noChangeAspect="1"/>
          </p:cNvPicPr>
          <p:nvPr/>
        </p:nvPicPr>
        <p:blipFill>
          <a:blip r:embed="rId4">
            <a:extLst/>
          </a:blip>
          <a:stretch>
            <a:fillRect/>
          </a:stretch>
        </p:blipFill>
        <p:spPr>
          <a:xfrm>
            <a:off x="590675" y="552942"/>
            <a:ext cx="1810051" cy="1810051"/>
          </a:xfrm>
          <a:prstGeom prst="rect">
            <a:avLst/>
          </a:prstGeom>
          <a:ln w="12700">
            <a:miter lim="400000"/>
          </a:ln>
        </p:spPr>
      </p:pic>
      <p:sp>
        <p:nvSpPr>
          <p:cNvPr id="5" name="Shape 131"/>
          <p:cNvSpPr/>
          <p:nvPr/>
        </p:nvSpPr>
        <p:spPr>
          <a:xfrm>
            <a:off x="1495701" y="1024339"/>
            <a:ext cx="21294870"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21531">
              <a:defRPr sz="8000" cap="all" spc="1279">
                <a:solidFill>
                  <a:srgbClr val="FF7E79"/>
                </a:solidFill>
                <a:latin typeface="DK Moonlight Serenade"/>
                <a:ea typeface="DK Moonlight Serenade"/>
                <a:cs typeface="DK Moonlight Serenade"/>
                <a:sym typeface="DK Moonlight Serenade"/>
              </a:defRPr>
            </a:pPr>
            <a:r>
              <a:rPr lang="en-GB" sz="5400" dirty="0" smtClean="0">
                <a:latin typeface="Jaapokki" charset="0"/>
                <a:ea typeface="Jaapokki" charset="0"/>
                <a:cs typeface="Jaapokki" charset="0"/>
              </a:rPr>
              <a:t>5c Project lifecycle explained</a:t>
            </a:r>
            <a:endParaRPr dirty="0">
              <a:latin typeface="Jaapokki" charset="0"/>
              <a:ea typeface="Jaapokki" charset="0"/>
              <a:cs typeface="Jaapokki" charset="0"/>
            </a:endParaRPr>
          </a:p>
        </p:txBody>
      </p:sp>
      <p:pic>
        <p:nvPicPr>
          <p:cNvPr id="6" name="Picture 5"/>
          <p:cNvPicPr>
            <a:picLocks/>
          </p:cNvPicPr>
          <p:nvPr/>
        </p:nvPicPr>
        <p:blipFill>
          <a:blip r:embed="rId5">
            <a:extLst/>
          </a:blip>
          <a:stretch>
            <a:fillRect/>
          </a:stretch>
        </p:blipFill>
        <p:spPr>
          <a:xfrm>
            <a:off x="4416803" y="2391224"/>
            <a:ext cx="15452666" cy="76201"/>
          </a:xfrm>
          <a:prstGeom prst="rect">
            <a:avLst/>
          </a:prstGeom>
        </p:spPr>
      </p:pic>
      <p:sp>
        <p:nvSpPr>
          <p:cNvPr id="47" name="Shape 322"/>
          <p:cNvSpPr txBox="1"/>
          <p:nvPr/>
        </p:nvSpPr>
        <p:spPr>
          <a:xfrm>
            <a:off x="2155371" y="6531594"/>
            <a:ext cx="3509839" cy="1594708"/>
          </a:xfrm>
          <a:prstGeom prst="rect">
            <a:avLst/>
          </a:prstGeom>
          <a:noFill/>
          <a:ln>
            <a:noFill/>
          </a:ln>
        </p:spPr>
        <p:txBody>
          <a:bodyPr lIns="213467" tIns="213467" rIns="213467" bIns="213467" anchor="t" anchorCtr="0">
            <a:noAutofit/>
          </a:bodyPr>
          <a:lstStyle/>
          <a:p>
            <a:pPr>
              <a:buClr>
                <a:srgbClr val="000000"/>
              </a:buClr>
              <a:buSzPct val="25000"/>
            </a:pPr>
            <a:r>
              <a:rPr lang="en-GB" sz="2400" dirty="0" smtClean="0">
                <a:solidFill>
                  <a:srgbClr val="888888"/>
                </a:solidFill>
                <a:latin typeface="Jaapokki" charset="0"/>
                <a:ea typeface="Jaapokki" charset="0"/>
                <a:cs typeface="Jaapokki" charset="0"/>
                <a:sym typeface="Verdana"/>
              </a:rPr>
              <a:t>Understand the principles of intrapreneurship and identify a project idea</a:t>
            </a:r>
            <a:endParaRPr lang="en" sz="2400" dirty="0">
              <a:solidFill>
                <a:srgbClr val="888888"/>
              </a:solidFill>
              <a:latin typeface="Jaapokki" charset="0"/>
              <a:ea typeface="Jaapokki" charset="0"/>
              <a:cs typeface="Jaapokki" charset="0"/>
              <a:sym typeface="Verdana"/>
            </a:endParaRPr>
          </a:p>
        </p:txBody>
      </p:sp>
      <p:sp>
        <p:nvSpPr>
          <p:cNvPr id="48" name="Shape 323"/>
          <p:cNvSpPr txBox="1"/>
          <p:nvPr/>
        </p:nvSpPr>
        <p:spPr>
          <a:xfrm>
            <a:off x="6159630" y="6531594"/>
            <a:ext cx="2962067" cy="2164002"/>
          </a:xfrm>
          <a:prstGeom prst="rect">
            <a:avLst/>
          </a:prstGeom>
          <a:noFill/>
          <a:ln>
            <a:noFill/>
          </a:ln>
        </p:spPr>
        <p:txBody>
          <a:bodyPr lIns="213467" tIns="213467" rIns="213467" bIns="213467" anchor="t" anchorCtr="0">
            <a:noAutofit/>
          </a:bodyPr>
          <a:lstStyle/>
          <a:p>
            <a:pPr>
              <a:buClr>
                <a:srgbClr val="000000"/>
              </a:buClr>
              <a:buSzPct val="25000"/>
            </a:pPr>
            <a:r>
              <a:rPr lang="en" sz="2400" dirty="0">
                <a:solidFill>
                  <a:srgbClr val="888888"/>
                </a:solidFill>
                <a:latin typeface="Jaapokki" charset="0"/>
                <a:ea typeface="Jaapokki" charset="0"/>
                <a:cs typeface="Jaapokki" charset="0"/>
                <a:sym typeface="Verdana"/>
              </a:rPr>
              <a:t>Confirm the problem </a:t>
            </a:r>
            <a:r>
              <a:rPr lang="en-GB" sz="2400" dirty="0" smtClean="0">
                <a:solidFill>
                  <a:srgbClr val="888888"/>
                </a:solidFill>
                <a:latin typeface="Jaapokki" charset="0"/>
                <a:ea typeface="Jaapokki" charset="0"/>
                <a:cs typeface="Jaapokki" charset="0"/>
                <a:sym typeface="Verdana"/>
              </a:rPr>
              <a:t>being solved, </a:t>
            </a:r>
            <a:r>
              <a:rPr lang="en" sz="2400" dirty="0" smtClean="0">
                <a:solidFill>
                  <a:srgbClr val="888888"/>
                </a:solidFill>
                <a:latin typeface="Jaapokki" charset="0"/>
                <a:ea typeface="Jaapokki" charset="0"/>
                <a:cs typeface="Jaapokki" charset="0"/>
                <a:sym typeface="Verdana"/>
              </a:rPr>
              <a:t>test </a:t>
            </a:r>
            <a:r>
              <a:rPr lang="en-GB" sz="2400" dirty="0" smtClean="0">
                <a:solidFill>
                  <a:srgbClr val="888888"/>
                </a:solidFill>
                <a:latin typeface="Jaapokki" charset="0"/>
                <a:ea typeface="Jaapokki" charset="0"/>
                <a:cs typeface="Jaapokki" charset="0"/>
                <a:sym typeface="Verdana"/>
              </a:rPr>
              <a:t>the need with your  customers, and create a high level solution</a:t>
            </a:r>
            <a:endParaRPr sz="2400" dirty="0">
              <a:solidFill>
                <a:srgbClr val="888888"/>
              </a:solidFill>
              <a:latin typeface="Jaapokki" charset="0"/>
              <a:ea typeface="Jaapokki" charset="0"/>
              <a:cs typeface="Jaapokki" charset="0"/>
              <a:sym typeface="Verdana"/>
            </a:endParaRPr>
          </a:p>
        </p:txBody>
      </p:sp>
      <p:sp>
        <p:nvSpPr>
          <p:cNvPr id="49" name="Shape 324"/>
          <p:cNvSpPr txBox="1"/>
          <p:nvPr/>
        </p:nvSpPr>
        <p:spPr>
          <a:xfrm>
            <a:off x="10068172" y="6548746"/>
            <a:ext cx="3396830" cy="1687555"/>
          </a:xfrm>
          <a:prstGeom prst="rect">
            <a:avLst/>
          </a:prstGeom>
          <a:noFill/>
          <a:ln>
            <a:noFill/>
          </a:ln>
        </p:spPr>
        <p:txBody>
          <a:bodyPr lIns="213467" tIns="213467" rIns="213467" bIns="213467" anchor="t" anchorCtr="0">
            <a:noAutofit/>
          </a:bodyPr>
          <a:lstStyle/>
          <a:p>
            <a:pPr>
              <a:buClr>
                <a:srgbClr val="000000"/>
              </a:buClr>
              <a:buSzPct val="25000"/>
            </a:pPr>
            <a:r>
              <a:rPr lang="en" sz="2400" dirty="0" smtClean="0">
                <a:solidFill>
                  <a:srgbClr val="888888"/>
                </a:solidFill>
                <a:latin typeface="Jaapokki" charset="0"/>
                <a:ea typeface="Jaapokki" charset="0"/>
                <a:cs typeface="Jaapokki" charset="0"/>
                <a:sym typeface="Verdana"/>
              </a:rPr>
              <a:t>Further develop the idea, build a business case and a pitch deck to pitch for funding</a:t>
            </a:r>
            <a:endParaRPr lang="en" sz="2400" dirty="0">
              <a:solidFill>
                <a:srgbClr val="888888"/>
              </a:solidFill>
              <a:latin typeface="Jaapokki" charset="0"/>
              <a:ea typeface="Jaapokki" charset="0"/>
              <a:cs typeface="Jaapokki" charset="0"/>
              <a:sym typeface="Verdana"/>
            </a:endParaRPr>
          </a:p>
        </p:txBody>
      </p:sp>
      <p:sp>
        <p:nvSpPr>
          <p:cNvPr id="51" name="Shape 326"/>
          <p:cNvSpPr txBox="1"/>
          <p:nvPr/>
        </p:nvSpPr>
        <p:spPr>
          <a:xfrm>
            <a:off x="14125581" y="6564302"/>
            <a:ext cx="3762173" cy="1953227"/>
          </a:xfrm>
          <a:prstGeom prst="rect">
            <a:avLst/>
          </a:prstGeom>
          <a:noFill/>
          <a:ln>
            <a:noFill/>
          </a:ln>
        </p:spPr>
        <p:txBody>
          <a:bodyPr lIns="213467" tIns="213467" rIns="213467" bIns="213467" anchor="t" anchorCtr="0">
            <a:noAutofit/>
          </a:bodyPr>
          <a:lstStyle/>
          <a:p>
            <a:pPr>
              <a:buClr>
                <a:srgbClr val="000000"/>
              </a:buClr>
              <a:buSzPct val="25000"/>
            </a:pPr>
            <a:r>
              <a:rPr lang="en-GB" sz="2400" dirty="0" smtClean="0">
                <a:solidFill>
                  <a:srgbClr val="888888"/>
                </a:solidFill>
                <a:latin typeface="Jaapokki" charset="0"/>
                <a:ea typeface="Jaapokki" charset="0"/>
                <a:cs typeface="Jaapokki" charset="0"/>
                <a:sym typeface="Verdana"/>
              </a:rPr>
              <a:t>Deliver the MVP, launch a pilot and refine the product based on feedback</a:t>
            </a:r>
            <a:endParaRPr lang="en" sz="2400" dirty="0">
              <a:solidFill>
                <a:srgbClr val="888888"/>
              </a:solidFill>
              <a:latin typeface="Jaapokki" charset="0"/>
              <a:ea typeface="Jaapokki" charset="0"/>
              <a:cs typeface="Jaapokki" charset="0"/>
              <a:sym typeface="Verdana"/>
            </a:endParaRPr>
          </a:p>
        </p:txBody>
      </p:sp>
      <p:sp>
        <p:nvSpPr>
          <p:cNvPr id="52" name="Shape 327"/>
          <p:cNvSpPr txBox="1"/>
          <p:nvPr/>
        </p:nvSpPr>
        <p:spPr>
          <a:xfrm>
            <a:off x="18548333" y="6548746"/>
            <a:ext cx="3680296" cy="3741089"/>
          </a:xfrm>
          <a:prstGeom prst="rect">
            <a:avLst/>
          </a:prstGeom>
          <a:noFill/>
          <a:ln>
            <a:noFill/>
          </a:ln>
        </p:spPr>
        <p:txBody>
          <a:bodyPr lIns="213467" tIns="213467" rIns="213467" bIns="213467" anchor="t" anchorCtr="0">
            <a:noAutofit/>
          </a:bodyPr>
          <a:lstStyle/>
          <a:p>
            <a:pPr>
              <a:buClr>
                <a:srgbClr val="000000"/>
              </a:buClr>
              <a:buSzPct val="25000"/>
            </a:pPr>
            <a:endParaRPr sz="2933" dirty="0">
              <a:solidFill>
                <a:srgbClr val="888888"/>
              </a:solidFill>
              <a:latin typeface="Jaapokki" charset="0"/>
              <a:ea typeface="Jaapokki" charset="0"/>
              <a:cs typeface="Jaapokki" charset="0"/>
              <a:sym typeface="Verdana"/>
            </a:endParaRPr>
          </a:p>
        </p:txBody>
      </p:sp>
      <p:grpSp>
        <p:nvGrpSpPr>
          <p:cNvPr id="66" name="Group 65"/>
          <p:cNvGrpSpPr/>
          <p:nvPr/>
        </p:nvGrpSpPr>
        <p:grpSpPr>
          <a:xfrm>
            <a:off x="2413902" y="3056864"/>
            <a:ext cx="19407344" cy="3451855"/>
            <a:chOff x="1814242" y="6859354"/>
            <a:chExt cx="15722980" cy="2796542"/>
          </a:xfrm>
        </p:grpSpPr>
        <p:grpSp>
          <p:nvGrpSpPr>
            <p:cNvPr id="69" name="Group 68"/>
            <p:cNvGrpSpPr/>
            <p:nvPr/>
          </p:nvGrpSpPr>
          <p:grpSpPr>
            <a:xfrm>
              <a:off x="1814242" y="6859354"/>
              <a:ext cx="15722980" cy="2605227"/>
              <a:chOff x="1814242" y="6859354"/>
              <a:chExt cx="15722980" cy="2605227"/>
            </a:xfrm>
          </p:grpSpPr>
          <p:sp>
            <p:nvSpPr>
              <p:cNvPr id="78" name="Shape 368"/>
              <p:cNvSpPr txBox="1"/>
              <p:nvPr/>
            </p:nvSpPr>
            <p:spPr>
              <a:xfrm>
                <a:off x="1814242" y="6859354"/>
                <a:ext cx="2319384" cy="931997"/>
              </a:xfrm>
              <a:prstGeom prst="rect">
                <a:avLst/>
              </a:prstGeom>
              <a:noFill/>
              <a:ln>
                <a:noFill/>
              </a:ln>
            </p:spPr>
            <p:txBody>
              <a:bodyPr lIns="243800" tIns="243800" rIns="243800" bIns="243800" anchor="t" anchorCtr="0">
                <a:noAutofit/>
              </a:bodyPr>
              <a:lstStyle/>
              <a:p>
                <a:pPr algn="ctr">
                  <a:buClr>
                    <a:srgbClr val="888888"/>
                  </a:buClr>
                  <a:buSzPct val="25000"/>
                </a:pPr>
                <a:r>
                  <a:rPr lang="en-GB" sz="3200" b="1" dirty="0" smtClean="0">
                    <a:solidFill>
                      <a:schemeClr val="accent5">
                        <a:lumMod val="60000"/>
                        <a:lumOff val="40000"/>
                      </a:schemeClr>
                    </a:solidFill>
                    <a:latin typeface="Jaapokki" charset="0"/>
                    <a:ea typeface="Jaapokki" charset="0"/>
                    <a:cs typeface="Jaapokki" charset="0"/>
                    <a:sym typeface="Verdana"/>
                  </a:rPr>
                  <a:t>Convert</a:t>
                </a:r>
                <a:endParaRPr lang="en" sz="3200" b="1" dirty="0">
                  <a:solidFill>
                    <a:schemeClr val="accent5">
                      <a:lumMod val="60000"/>
                      <a:lumOff val="40000"/>
                    </a:schemeClr>
                  </a:solidFill>
                  <a:latin typeface="Jaapokki" charset="0"/>
                  <a:ea typeface="Jaapokki" charset="0"/>
                  <a:cs typeface="Jaapokki" charset="0"/>
                  <a:sym typeface="Verdana"/>
                </a:endParaRPr>
              </a:p>
            </p:txBody>
          </p:sp>
          <p:sp>
            <p:nvSpPr>
              <p:cNvPr id="79" name="Shape 369"/>
              <p:cNvSpPr txBox="1"/>
              <p:nvPr/>
            </p:nvSpPr>
            <p:spPr>
              <a:xfrm>
                <a:off x="4566200" y="6859354"/>
                <a:ext cx="2358400" cy="931997"/>
              </a:xfrm>
              <a:prstGeom prst="rect">
                <a:avLst/>
              </a:prstGeom>
              <a:noFill/>
              <a:ln>
                <a:noFill/>
              </a:ln>
            </p:spPr>
            <p:txBody>
              <a:bodyPr lIns="243800" tIns="243800" rIns="243800" bIns="243800" anchor="t" anchorCtr="0">
                <a:noAutofit/>
              </a:bodyPr>
              <a:lstStyle/>
              <a:p>
                <a:pPr algn="ctr">
                  <a:buClr>
                    <a:srgbClr val="888888"/>
                  </a:buClr>
                  <a:buSzPct val="25000"/>
                </a:pPr>
                <a:r>
                  <a:rPr lang="en-GB" sz="3200" b="1" dirty="0" smtClean="0">
                    <a:solidFill>
                      <a:schemeClr val="accent5">
                        <a:lumMod val="60000"/>
                        <a:lumOff val="40000"/>
                      </a:schemeClr>
                    </a:solidFill>
                    <a:latin typeface="Jaapokki" charset="0"/>
                    <a:ea typeface="Jaapokki" charset="0"/>
                    <a:cs typeface="Jaapokki" charset="0"/>
                    <a:sym typeface="Verdana"/>
                  </a:rPr>
                  <a:t>Create</a:t>
                </a:r>
                <a:endParaRPr lang="en" sz="3200" b="1" dirty="0">
                  <a:solidFill>
                    <a:schemeClr val="accent5">
                      <a:lumMod val="60000"/>
                      <a:lumOff val="40000"/>
                    </a:schemeClr>
                  </a:solidFill>
                  <a:latin typeface="Jaapokki" charset="0"/>
                  <a:ea typeface="Jaapokki" charset="0"/>
                  <a:cs typeface="Jaapokki" charset="0"/>
                  <a:sym typeface="Verdana"/>
                </a:endParaRPr>
              </a:p>
            </p:txBody>
          </p:sp>
          <p:sp>
            <p:nvSpPr>
              <p:cNvPr id="80" name="Shape 370"/>
              <p:cNvSpPr txBox="1"/>
              <p:nvPr/>
            </p:nvSpPr>
            <p:spPr>
              <a:xfrm>
                <a:off x="7948327" y="6859354"/>
                <a:ext cx="2358400" cy="931997"/>
              </a:xfrm>
              <a:prstGeom prst="rect">
                <a:avLst/>
              </a:prstGeom>
              <a:noFill/>
              <a:ln>
                <a:noFill/>
              </a:ln>
            </p:spPr>
            <p:txBody>
              <a:bodyPr lIns="243800" tIns="243800" rIns="243800" bIns="243800" anchor="t" anchorCtr="0">
                <a:noAutofit/>
              </a:bodyPr>
              <a:lstStyle/>
              <a:p>
                <a:pPr algn="ctr">
                  <a:buClr>
                    <a:srgbClr val="888888"/>
                  </a:buClr>
                  <a:buSzPct val="25000"/>
                </a:pPr>
                <a:r>
                  <a:rPr lang="en-GB" sz="3200" b="1" smtClean="0">
                    <a:solidFill>
                      <a:schemeClr val="accent5">
                        <a:lumMod val="60000"/>
                        <a:lumOff val="40000"/>
                      </a:schemeClr>
                    </a:solidFill>
                    <a:latin typeface="Jaapokki" charset="0"/>
                    <a:ea typeface="Jaapokki" charset="0"/>
                    <a:cs typeface="Jaapokki" charset="0"/>
                    <a:sym typeface="Verdana"/>
                  </a:rPr>
                  <a:t>Construct</a:t>
                </a:r>
                <a:endParaRPr lang="en" sz="3200" b="1" dirty="0">
                  <a:solidFill>
                    <a:schemeClr val="accent5">
                      <a:lumMod val="60000"/>
                      <a:lumOff val="40000"/>
                    </a:schemeClr>
                  </a:solidFill>
                  <a:latin typeface="Jaapokki" charset="0"/>
                  <a:ea typeface="Jaapokki" charset="0"/>
                  <a:cs typeface="Jaapokki" charset="0"/>
                  <a:sym typeface="Verdana"/>
                </a:endParaRPr>
              </a:p>
            </p:txBody>
          </p:sp>
          <p:sp>
            <p:nvSpPr>
              <p:cNvPr id="81" name="Shape 372"/>
              <p:cNvSpPr txBox="1"/>
              <p:nvPr/>
            </p:nvSpPr>
            <p:spPr>
              <a:xfrm>
                <a:off x="11350208" y="6859354"/>
                <a:ext cx="2358400" cy="931997"/>
              </a:xfrm>
              <a:prstGeom prst="rect">
                <a:avLst/>
              </a:prstGeom>
              <a:noFill/>
              <a:ln>
                <a:noFill/>
              </a:ln>
            </p:spPr>
            <p:txBody>
              <a:bodyPr lIns="243800" tIns="243800" rIns="243800" bIns="243800" anchor="t" anchorCtr="0">
                <a:noAutofit/>
              </a:bodyPr>
              <a:lstStyle/>
              <a:p>
                <a:pPr algn="ctr">
                  <a:buClr>
                    <a:srgbClr val="888888"/>
                  </a:buClr>
                  <a:buSzPct val="25000"/>
                </a:pPr>
                <a:r>
                  <a:rPr lang="en-GB" sz="3200" b="1" dirty="0" smtClean="0">
                    <a:solidFill>
                      <a:schemeClr val="accent5">
                        <a:lumMod val="60000"/>
                        <a:lumOff val="40000"/>
                      </a:schemeClr>
                    </a:solidFill>
                    <a:latin typeface="Jaapokki" charset="0"/>
                    <a:ea typeface="Jaapokki" charset="0"/>
                    <a:cs typeface="Jaapokki" charset="0"/>
                    <a:sym typeface="Verdana"/>
                  </a:rPr>
                  <a:t>Commit</a:t>
                </a:r>
                <a:endParaRPr lang="en" sz="3200" b="1" dirty="0">
                  <a:solidFill>
                    <a:schemeClr val="accent5">
                      <a:lumMod val="60000"/>
                      <a:lumOff val="40000"/>
                    </a:schemeClr>
                  </a:solidFill>
                  <a:latin typeface="Jaapokki" charset="0"/>
                  <a:ea typeface="Jaapokki" charset="0"/>
                  <a:cs typeface="Jaapokki" charset="0"/>
                  <a:sym typeface="Verdana"/>
                </a:endParaRPr>
              </a:p>
            </p:txBody>
          </p:sp>
          <p:sp>
            <p:nvSpPr>
              <p:cNvPr id="82" name="Shape 373"/>
              <p:cNvSpPr txBox="1"/>
              <p:nvPr/>
            </p:nvSpPr>
            <p:spPr>
              <a:xfrm>
                <a:off x="14885651" y="6859354"/>
                <a:ext cx="2651571" cy="931997"/>
              </a:xfrm>
              <a:prstGeom prst="rect">
                <a:avLst/>
              </a:prstGeom>
              <a:noFill/>
              <a:ln>
                <a:noFill/>
              </a:ln>
            </p:spPr>
            <p:txBody>
              <a:bodyPr lIns="243800" tIns="243800" rIns="243800" bIns="243800" anchor="t" anchorCtr="0">
                <a:noAutofit/>
              </a:bodyPr>
              <a:lstStyle/>
              <a:p>
                <a:pPr algn="ctr">
                  <a:buClr>
                    <a:srgbClr val="888888"/>
                  </a:buClr>
                  <a:buSzPct val="25000"/>
                </a:pPr>
                <a:r>
                  <a:rPr lang="en-GB" sz="3200" b="1" dirty="0" smtClean="0">
                    <a:solidFill>
                      <a:schemeClr val="accent5">
                        <a:lumMod val="60000"/>
                        <a:lumOff val="40000"/>
                      </a:schemeClr>
                    </a:solidFill>
                    <a:latin typeface="Jaapokki" charset="0"/>
                    <a:ea typeface="Jaapokki" charset="0"/>
                    <a:cs typeface="Jaapokki" charset="0"/>
                    <a:sym typeface="Verdana"/>
                  </a:rPr>
                  <a:t>Control</a:t>
                </a:r>
                <a:endParaRPr lang="en" sz="3200" b="1" dirty="0">
                  <a:solidFill>
                    <a:schemeClr val="accent5">
                      <a:lumMod val="60000"/>
                      <a:lumOff val="40000"/>
                    </a:schemeClr>
                  </a:solidFill>
                  <a:latin typeface="Jaapokki" charset="0"/>
                  <a:ea typeface="Jaapokki" charset="0"/>
                  <a:cs typeface="Jaapokki" charset="0"/>
                  <a:sym typeface="Verdana"/>
                </a:endParaRPr>
              </a:p>
            </p:txBody>
          </p:sp>
          <p:pic>
            <p:nvPicPr>
              <p:cNvPr id="84" name="Picture 8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3672" y="8171989"/>
                <a:ext cx="1292592" cy="1292592"/>
              </a:xfrm>
              <a:prstGeom prst="rect">
                <a:avLst/>
              </a:prstGeom>
            </p:spPr>
          </p:pic>
        </p:grpSp>
        <p:sp>
          <p:nvSpPr>
            <p:cNvPr id="70" name="Striped Right Arrow 69"/>
            <p:cNvSpPr/>
            <p:nvPr/>
          </p:nvSpPr>
          <p:spPr>
            <a:xfrm>
              <a:off x="3786529" y="8744945"/>
              <a:ext cx="1062338" cy="631535"/>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71" name="Striped Right Arrow 70"/>
            <p:cNvSpPr/>
            <p:nvPr/>
          </p:nvSpPr>
          <p:spPr>
            <a:xfrm>
              <a:off x="6742518" y="8765866"/>
              <a:ext cx="1062338" cy="631535"/>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72" name="Striped Right Arrow 71"/>
            <p:cNvSpPr/>
            <p:nvPr/>
          </p:nvSpPr>
          <p:spPr>
            <a:xfrm>
              <a:off x="10179369" y="8784131"/>
              <a:ext cx="1062338" cy="631535"/>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74" name="Pictur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1305" y="8316904"/>
              <a:ext cx="1129654" cy="1129654"/>
            </a:xfrm>
            <a:prstGeom prst="rect">
              <a:avLst/>
            </a:prstGeom>
          </p:spPr>
        </p:pic>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03205" y="7912367"/>
              <a:ext cx="1743529" cy="1743529"/>
            </a:xfrm>
            <a:prstGeom prst="rect">
              <a:avLst/>
            </a:prstGeom>
          </p:spPr>
        </p:pic>
        <p:pic>
          <p:nvPicPr>
            <p:cNvPr id="76" name="Picture 7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84307" y="8103683"/>
              <a:ext cx="1360898" cy="1360898"/>
            </a:xfrm>
            <a:prstGeom prst="rect">
              <a:avLst/>
            </a:prstGeom>
          </p:spPr>
        </p:pic>
        <p:sp>
          <p:nvSpPr>
            <p:cNvPr id="77" name="Striped Right Arrow 76"/>
            <p:cNvSpPr/>
            <p:nvPr/>
          </p:nvSpPr>
          <p:spPr>
            <a:xfrm>
              <a:off x="13823313" y="8748703"/>
              <a:ext cx="1062338" cy="631535"/>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sp>
        <p:nvSpPr>
          <p:cNvPr id="85" name="TextBox 84"/>
          <p:cNvSpPr txBox="1"/>
          <p:nvPr/>
        </p:nvSpPr>
        <p:spPr>
          <a:xfrm>
            <a:off x="915940" y="10762868"/>
            <a:ext cx="1915886"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r>
              <a:rPr lang="en-US" sz="2400" dirty="0" smtClean="0">
                <a:solidFill>
                  <a:srgbClr val="FF7E79"/>
                </a:solidFill>
                <a:latin typeface="Jaapokki" charset="0"/>
                <a:ea typeface="Jaapokki" charset="0"/>
                <a:cs typeface="Jaapokki" charset="0"/>
                <a:sym typeface="DK Moonlight Serenade"/>
              </a:rPr>
              <a:t>Support</a:t>
            </a:r>
          </a:p>
          <a:p>
            <a:r>
              <a:rPr lang="en-US" sz="2400" dirty="0" smtClean="0">
                <a:solidFill>
                  <a:srgbClr val="FF7E79"/>
                </a:solidFill>
                <a:latin typeface="Jaapokki" charset="0"/>
                <a:ea typeface="Jaapokki" charset="0"/>
                <a:cs typeface="Jaapokki" charset="0"/>
                <a:sym typeface="DK Moonlight Serenade"/>
              </a:rPr>
              <a:t>From</a:t>
            </a:r>
          </a:p>
          <a:p>
            <a:r>
              <a:rPr lang="en-US" sz="2400" dirty="0" smtClean="0">
                <a:solidFill>
                  <a:srgbClr val="FF7E79"/>
                </a:solidFill>
                <a:latin typeface="Jaapokki" charset="0"/>
                <a:ea typeface="Jaapokki" charset="0"/>
                <a:cs typeface="Jaapokki" charset="0"/>
                <a:sym typeface="DK Moonlight Serenade"/>
              </a:rPr>
              <a:t>Circle</a:t>
            </a:r>
          </a:p>
          <a:p>
            <a:r>
              <a:rPr lang="en-US" sz="2400" dirty="0" smtClean="0">
                <a:solidFill>
                  <a:srgbClr val="FF7E79"/>
                </a:solidFill>
                <a:latin typeface="Jaapokki" charset="0"/>
                <a:ea typeface="Jaapokki" charset="0"/>
                <a:cs typeface="Jaapokki" charset="0"/>
                <a:sym typeface="DK Moonlight Serenade"/>
              </a:rPr>
              <a:t>HQ</a:t>
            </a:r>
          </a:p>
        </p:txBody>
      </p:sp>
      <p:cxnSp>
        <p:nvCxnSpPr>
          <p:cNvPr id="86" name="Shape 374"/>
          <p:cNvCxnSpPr/>
          <p:nvPr/>
        </p:nvCxnSpPr>
        <p:spPr>
          <a:xfrm flipV="1">
            <a:off x="1054144" y="10037557"/>
            <a:ext cx="21736427" cy="1"/>
          </a:xfrm>
          <a:prstGeom prst="straightConnector1">
            <a:avLst/>
          </a:prstGeom>
          <a:noFill/>
          <a:ln w="38100" cap="flat" cmpd="sng">
            <a:solidFill>
              <a:srgbClr val="A7A7A7"/>
            </a:solidFill>
            <a:prstDash val="dash"/>
            <a:round/>
            <a:headEnd type="none" w="med" len="med"/>
            <a:tailEnd type="none" w="med" len="med"/>
          </a:ln>
        </p:spPr>
      </p:cxnSp>
      <p:pic>
        <p:nvPicPr>
          <p:cNvPr id="87" name="Picture 86"/>
          <p:cNvPicPr>
            <a:picLocks noChangeAspect="1"/>
          </p:cNvPicPr>
          <p:nvPr/>
        </p:nvPicPr>
        <p:blipFill>
          <a:blip r:embed="rId10"/>
          <a:stretch>
            <a:fillRect/>
          </a:stretch>
        </p:blipFill>
        <p:spPr>
          <a:xfrm>
            <a:off x="10526275" y="4659425"/>
            <a:ext cx="1787437" cy="1787437"/>
          </a:xfrm>
          <a:prstGeom prst="rect">
            <a:avLst/>
          </a:prstGeom>
        </p:spPr>
      </p:pic>
      <p:grpSp>
        <p:nvGrpSpPr>
          <p:cNvPr id="7" name="Group 6"/>
          <p:cNvGrpSpPr/>
          <p:nvPr/>
        </p:nvGrpSpPr>
        <p:grpSpPr>
          <a:xfrm>
            <a:off x="2154188" y="10393660"/>
            <a:ext cx="19667058" cy="2909691"/>
            <a:chOff x="2154188" y="10137637"/>
            <a:chExt cx="19667058" cy="1361632"/>
          </a:xfrm>
        </p:grpSpPr>
        <p:sp>
          <p:nvSpPr>
            <p:cNvPr id="88" name="Shape 322"/>
            <p:cNvSpPr txBox="1"/>
            <p:nvPr/>
          </p:nvSpPr>
          <p:spPr>
            <a:xfrm>
              <a:off x="2154188" y="10243265"/>
              <a:ext cx="3121416" cy="1256003"/>
            </a:xfrm>
            <a:prstGeom prst="rect">
              <a:avLst/>
            </a:prstGeom>
            <a:noFill/>
            <a:ln>
              <a:noFill/>
            </a:ln>
          </p:spPr>
          <p:txBody>
            <a:bodyPr lIns="213467" tIns="213467" rIns="213467" bIns="213467" anchor="t" anchorCtr="0">
              <a:noAutofit/>
            </a:bodyPr>
            <a:lstStyle/>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Launch session</a:t>
              </a:r>
            </a:p>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Intrapreneurship training</a:t>
              </a:r>
              <a:endParaRPr lang="en-GB" sz="1800" dirty="0">
                <a:solidFill>
                  <a:schemeClr val="tx1"/>
                </a:solidFill>
                <a:latin typeface="Jaapokki" charset="0"/>
                <a:ea typeface="Jaapokki" charset="0"/>
                <a:cs typeface="Jaapokki" charset="0"/>
                <a:sym typeface="Verdana"/>
              </a:endParaRPr>
            </a:p>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Leverage our Research Arm’s thought </a:t>
              </a:r>
              <a:r>
                <a:rPr lang="en-GB" sz="1800" dirty="0">
                  <a:solidFill>
                    <a:schemeClr val="tx1"/>
                  </a:solidFill>
                  <a:latin typeface="Jaapokki" charset="0"/>
                  <a:ea typeface="Jaapokki" charset="0"/>
                  <a:cs typeface="Jaapokki" charset="0"/>
                  <a:sym typeface="Verdana"/>
                </a:rPr>
                <a:t>l</a:t>
              </a:r>
              <a:r>
                <a:rPr lang="en-GB" sz="1800" dirty="0" smtClean="0">
                  <a:solidFill>
                    <a:schemeClr val="tx1"/>
                  </a:solidFill>
                  <a:latin typeface="Jaapokki" charset="0"/>
                  <a:ea typeface="Jaapokki" charset="0"/>
                  <a:cs typeface="Jaapokki" charset="0"/>
                  <a:sym typeface="Verdana"/>
                </a:rPr>
                <a:t>eadership</a:t>
              </a:r>
              <a:endParaRPr lang="en" sz="1800" dirty="0">
                <a:solidFill>
                  <a:schemeClr val="tx1"/>
                </a:solidFill>
                <a:latin typeface="Jaapokki" charset="0"/>
                <a:ea typeface="Jaapokki" charset="0"/>
                <a:cs typeface="Jaapokki" charset="0"/>
                <a:sym typeface="Verdana"/>
              </a:endParaRPr>
            </a:p>
          </p:txBody>
        </p:sp>
        <p:sp>
          <p:nvSpPr>
            <p:cNvPr id="90" name="Shape 322"/>
            <p:cNvSpPr txBox="1"/>
            <p:nvPr/>
          </p:nvSpPr>
          <p:spPr>
            <a:xfrm>
              <a:off x="5712586" y="10243266"/>
              <a:ext cx="3121416" cy="1256003"/>
            </a:xfrm>
            <a:prstGeom prst="rect">
              <a:avLst/>
            </a:prstGeom>
            <a:noFill/>
            <a:ln>
              <a:noFill/>
            </a:ln>
          </p:spPr>
          <p:txBody>
            <a:bodyPr lIns="213467" tIns="213467" rIns="213467" bIns="213467" anchor="t" anchorCtr="0">
              <a:noAutofit/>
            </a:bodyPr>
            <a:lstStyle/>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Run ideation kick off sessions</a:t>
              </a:r>
            </a:p>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Delivery Training using our </a:t>
              </a:r>
              <a:r>
                <a:rPr lang="en-GB" sz="1800" i="1" dirty="0" smtClean="0">
                  <a:solidFill>
                    <a:schemeClr val="tx1"/>
                  </a:solidFill>
                  <a:latin typeface="Jaapokki" charset="0"/>
                  <a:ea typeface="Jaapokki" charset="0"/>
                  <a:cs typeface="Jaapokki" charset="0"/>
                  <a:sym typeface="Verdana"/>
                </a:rPr>
                <a:t>how to deliver purpose driven projects </a:t>
              </a:r>
              <a:r>
                <a:rPr lang="en-GB" sz="1800" dirty="0" smtClean="0">
                  <a:solidFill>
                    <a:schemeClr val="tx1"/>
                  </a:solidFill>
                  <a:latin typeface="Jaapokki" charset="0"/>
                  <a:ea typeface="Jaapokki" charset="0"/>
                  <a:cs typeface="Jaapokki" charset="0"/>
                  <a:sym typeface="Verdana"/>
                </a:rPr>
                <a:t>methodology</a:t>
              </a:r>
            </a:p>
            <a:p>
              <a:pPr marL="171450" indent="-171450">
                <a:spcAft>
                  <a:spcPts val="600"/>
                </a:spcAft>
                <a:buClr>
                  <a:srgbClr val="000000"/>
                </a:buClr>
                <a:buSzPct val="100000"/>
                <a:buFont typeface="Arial" charset="0"/>
                <a:buChar char="•"/>
              </a:pPr>
              <a:r>
                <a:rPr lang="en" sz="1800" dirty="0" smtClean="0">
                  <a:solidFill>
                    <a:schemeClr val="tx1"/>
                  </a:solidFill>
                  <a:latin typeface="Jaapokki" charset="0"/>
                  <a:ea typeface="Jaapokki" charset="0"/>
                  <a:cs typeface="Jaapokki" charset="0"/>
                  <a:sym typeface="Verdana"/>
                </a:rPr>
                <a:t>Build support structures for delivery</a:t>
              </a:r>
              <a:endParaRPr lang="en" sz="1800" dirty="0">
                <a:solidFill>
                  <a:schemeClr val="tx1"/>
                </a:solidFill>
                <a:latin typeface="Jaapokki" charset="0"/>
                <a:ea typeface="Jaapokki" charset="0"/>
                <a:cs typeface="Jaapokki" charset="0"/>
                <a:sym typeface="Verdana"/>
              </a:endParaRPr>
            </a:p>
          </p:txBody>
        </p:sp>
        <p:sp>
          <p:nvSpPr>
            <p:cNvPr id="91" name="Shape 322"/>
            <p:cNvSpPr txBox="1"/>
            <p:nvPr/>
          </p:nvSpPr>
          <p:spPr>
            <a:xfrm>
              <a:off x="14286306" y="10137637"/>
              <a:ext cx="3121416" cy="1256003"/>
            </a:xfrm>
            <a:prstGeom prst="rect">
              <a:avLst/>
            </a:prstGeom>
            <a:noFill/>
            <a:ln>
              <a:noFill/>
            </a:ln>
          </p:spPr>
          <p:txBody>
            <a:bodyPr lIns="213467" tIns="213467" rIns="213467" bIns="213467" anchor="t" anchorCtr="0">
              <a:noAutofit/>
            </a:bodyPr>
            <a:lstStyle/>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Provide strategic support and mentoring for projects </a:t>
              </a:r>
            </a:p>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Our how to deliver purpose-driven projects methodology</a:t>
              </a:r>
            </a:p>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Access to expert Intrapreneurs</a:t>
              </a:r>
            </a:p>
          </p:txBody>
        </p:sp>
        <p:sp>
          <p:nvSpPr>
            <p:cNvPr id="93" name="Shape 322"/>
            <p:cNvSpPr txBox="1"/>
            <p:nvPr/>
          </p:nvSpPr>
          <p:spPr>
            <a:xfrm>
              <a:off x="18413066" y="10181669"/>
              <a:ext cx="3408180" cy="1256003"/>
            </a:xfrm>
            <a:prstGeom prst="rect">
              <a:avLst/>
            </a:prstGeom>
            <a:noFill/>
            <a:ln>
              <a:noFill/>
            </a:ln>
          </p:spPr>
          <p:txBody>
            <a:bodyPr lIns="213467" tIns="213467" rIns="213467" bIns="213467" anchor="t" anchorCtr="0">
              <a:noAutofit/>
            </a:bodyPr>
            <a:lstStyle/>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Identify project hotspots and accelerate support where needed</a:t>
              </a:r>
            </a:p>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Refine delivery methodology</a:t>
              </a:r>
            </a:p>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Embed and improve the programme to foster a culture of intrapreneurship</a:t>
              </a:r>
              <a:endParaRPr lang="en" sz="1800" dirty="0">
                <a:solidFill>
                  <a:schemeClr val="tx1"/>
                </a:solidFill>
                <a:latin typeface="Jaapokki" charset="0"/>
                <a:ea typeface="Jaapokki" charset="0"/>
                <a:cs typeface="Jaapokki" charset="0"/>
                <a:sym typeface="Verdana"/>
              </a:endParaRPr>
            </a:p>
          </p:txBody>
        </p:sp>
      </p:grpSp>
      <p:sp>
        <p:nvSpPr>
          <p:cNvPr id="101" name="Shape 322"/>
          <p:cNvSpPr txBox="1"/>
          <p:nvPr/>
        </p:nvSpPr>
        <p:spPr>
          <a:xfrm>
            <a:off x="3122771" y="3725953"/>
            <a:ext cx="1478126" cy="771638"/>
          </a:xfrm>
          <a:prstGeom prst="rect">
            <a:avLst/>
          </a:prstGeom>
          <a:noFill/>
          <a:ln>
            <a:noFill/>
          </a:ln>
        </p:spPr>
        <p:txBody>
          <a:bodyPr lIns="213467" tIns="213467" rIns="213467" bIns="213467" anchor="t" anchorCtr="0">
            <a:noAutofit/>
          </a:bodyPr>
          <a:lstStyle/>
          <a:p>
            <a:pPr algn="ctr">
              <a:buClr>
                <a:srgbClr val="000000"/>
              </a:buClr>
              <a:buSzPct val="25000"/>
            </a:pPr>
            <a:r>
              <a:rPr lang="en-GB" sz="2933" dirty="0" smtClean="0">
                <a:solidFill>
                  <a:srgbClr val="888888"/>
                </a:solidFill>
                <a:latin typeface="Jaapokki" charset="0"/>
                <a:ea typeface="Jaapokki" charset="0"/>
                <a:cs typeface="Jaapokki" charset="0"/>
                <a:sym typeface="Verdana"/>
              </a:rPr>
              <a:t>∞</a:t>
            </a:r>
          </a:p>
          <a:p>
            <a:pPr algn="ctr">
              <a:buClr>
                <a:srgbClr val="000000"/>
              </a:buClr>
              <a:buSzPct val="25000"/>
            </a:pPr>
            <a:endParaRPr lang="en" sz="2933" dirty="0">
              <a:solidFill>
                <a:srgbClr val="888888"/>
              </a:solidFill>
              <a:latin typeface="Jaapokki" charset="0"/>
              <a:ea typeface="Jaapokki" charset="0"/>
              <a:cs typeface="Jaapokki" charset="0"/>
              <a:sym typeface="Verdana"/>
            </a:endParaRPr>
          </a:p>
        </p:txBody>
      </p:sp>
      <p:sp>
        <p:nvSpPr>
          <p:cNvPr id="102" name="Shape 322"/>
          <p:cNvSpPr txBox="1"/>
          <p:nvPr/>
        </p:nvSpPr>
        <p:spPr>
          <a:xfrm>
            <a:off x="6450757" y="3720237"/>
            <a:ext cx="2081769" cy="771638"/>
          </a:xfrm>
          <a:prstGeom prst="rect">
            <a:avLst/>
          </a:prstGeom>
          <a:noFill/>
          <a:ln>
            <a:noFill/>
          </a:ln>
        </p:spPr>
        <p:txBody>
          <a:bodyPr lIns="213467" tIns="213467" rIns="213467" bIns="213467" anchor="t" anchorCtr="0">
            <a:noAutofit/>
          </a:bodyPr>
          <a:lstStyle/>
          <a:p>
            <a:pPr>
              <a:buClr>
                <a:srgbClr val="000000"/>
              </a:buClr>
              <a:buSzPct val="25000"/>
            </a:pPr>
            <a:r>
              <a:rPr lang="en-GB" sz="2933" dirty="0" smtClean="0">
                <a:solidFill>
                  <a:srgbClr val="888888"/>
                </a:solidFill>
                <a:latin typeface="Jaapokki" charset="0"/>
                <a:ea typeface="Jaapokki" charset="0"/>
                <a:cs typeface="Jaapokki" charset="0"/>
                <a:sym typeface="Verdana"/>
              </a:rPr>
              <a:t>1 month</a:t>
            </a:r>
          </a:p>
          <a:p>
            <a:pPr>
              <a:buClr>
                <a:srgbClr val="000000"/>
              </a:buClr>
              <a:buSzPct val="25000"/>
            </a:pPr>
            <a:endParaRPr lang="en" sz="2933" dirty="0">
              <a:solidFill>
                <a:srgbClr val="888888"/>
              </a:solidFill>
              <a:latin typeface="Jaapokki" charset="0"/>
              <a:ea typeface="Jaapokki" charset="0"/>
              <a:cs typeface="Jaapokki" charset="0"/>
              <a:sym typeface="Verdana"/>
            </a:endParaRPr>
          </a:p>
        </p:txBody>
      </p:sp>
      <p:sp>
        <p:nvSpPr>
          <p:cNvPr id="103" name="Shape 322"/>
          <p:cNvSpPr txBox="1"/>
          <p:nvPr/>
        </p:nvSpPr>
        <p:spPr>
          <a:xfrm>
            <a:off x="10572123" y="3719512"/>
            <a:ext cx="1987641" cy="771638"/>
          </a:xfrm>
          <a:prstGeom prst="rect">
            <a:avLst/>
          </a:prstGeom>
          <a:noFill/>
          <a:ln>
            <a:noFill/>
          </a:ln>
        </p:spPr>
        <p:txBody>
          <a:bodyPr lIns="213467" tIns="213467" rIns="213467" bIns="213467" anchor="t" anchorCtr="0">
            <a:noAutofit/>
          </a:bodyPr>
          <a:lstStyle/>
          <a:p>
            <a:pPr>
              <a:buClr>
                <a:srgbClr val="000000"/>
              </a:buClr>
              <a:buSzPct val="25000"/>
            </a:pPr>
            <a:r>
              <a:rPr lang="en-GB" sz="2933" dirty="0" smtClean="0">
                <a:solidFill>
                  <a:srgbClr val="888888"/>
                </a:solidFill>
                <a:latin typeface="Jaapokki" charset="0"/>
                <a:ea typeface="Jaapokki" charset="0"/>
                <a:cs typeface="Jaapokki" charset="0"/>
                <a:sym typeface="Verdana"/>
              </a:rPr>
              <a:t>1 month</a:t>
            </a:r>
          </a:p>
          <a:p>
            <a:pPr>
              <a:buClr>
                <a:srgbClr val="000000"/>
              </a:buClr>
              <a:buSzPct val="25000"/>
            </a:pPr>
            <a:endParaRPr lang="en" sz="2933" dirty="0">
              <a:solidFill>
                <a:srgbClr val="888888"/>
              </a:solidFill>
              <a:latin typeface="Jaapokki" charset="0"/>
              <a:ea typeface="Jaapokki" charset="0"/>
              <a:cs typeface="Jaapokki" charset="0"/>
              <a:sym typeface="Verdana"/>
            </a:endParaRPr>
          </a:p>
        </p:txBody>
      </p:sp>
      <p:sp>
        <p:nvSpPr>
          <p:cNvPr id="104" name="Shape 322"/>
          <p:cNvSpPr txBox="1"/>
          <p:nvPr/>
        </p:nvSpPr>
        <p:spPr>
          <a:xfrm>
            <a:off x="14620145" y="3652606"/>
            <a:ext cx="2152090" cy="771638"/>
          </a:xfrm>
          <a:prstGeom prst="rect">
            <a:avLst/>
          </a:prstGeom>
          <a:noFill/>
          <a:ln>
            <a:noFill/>
          </a:ln>
        </p:spPr>
        <p:txBody>
          <a:bodyPr lIns="213467" tIns="213467" rIns="213467" bIns="213467" anchor="t" anchorCtr="0">
            <a:noAutofit/>
          </a:bodyPr>
          <a:lstStyle/>
          <a:p>
            <a:pPr algn="ctr">
              <a:buClr>
                <a:srgbClr val="000000"/>
              </a:buClr>
              <a:buSzPct val="25000"/>
            </a:pPr>
            <a:r>
              <a:rPr lang="en-GB" sz="2933" dirty="0" smtClean="0">
                <a:solidFill>
                  <a:srgbClr val="888888"/>
                </a:solidFill>
                <a:latin typeface="Jaapokki" charset="0"/>
                <a:ea typeface="Jaapokki" charset="0"/>
                <a:cs typeface="Jaapokki" charset="0"/>
                <a:sym typeface="Verdana"/>
              </a:rPr>
              <a:t>6 – 12 months</a:t>
            </a:r>
          </a:p>
          <a:p>
            <a:pPr>
              <a:buClr>
                <a:srgbClr val="000000"/>
              </a:buClr>
              <a:buSzPct val="25000"/>
            </a:pPr>
            <a:endParaRPr lang="en" sz="2933" dirty="0">
              <a:solidFill>
                <a:srgbClr val="888888"/>
              </a:solidFill>
              <a:latin typeface="Jaapokki" charset="0"/>
              <a:ea typeface="Jaapokki" charset="0"/>
              <a:cs typeface="Jaapokki" charset="0"/>
              <a:sym typeface="Verdana"/>
            </a:endParaRPr>
          </a:p>
        </p:txBody>
      </p:sp>
      <p:sp>
        <p:nvSpPr>
          <p:cNvPr id="105" name="Shape 322"/>
          <p:cNvSpPr txBox="1"/>
          <p:nvPr/>
        </p:nvSpPr>
        <p:spPr>
          <a:xfrm>
            <a:off x="19344103" y="3716022"/>
            <a:ext cx="2088756" cy="771638"/>
          </a:xfrm>
          <a:prstGeom prst="rect">
            <a:avLst/>
          </a:prstGeom>
          <a:noFill/>
          <a:ln>
            <a:noFill/>
          </a:ln>
        </p:spPr>
        <p:txBody>
          <a:bodyPr lIns="213467" tIns="213467" rIns="213467" bIns="213467" anchor="t" anchorCtr="0">
            <a:noAutofit/>
          </a:bodyPr>
          <a:lstStyle/>
          <a:p>
            <a:pPr>
              <a:buClr>
                <a:srgbClr val="000000"/>
              </a:buClr>
              <a:buSzPct val="25000"/>
            </a:pPr>
            <a:endParaRPr lang="en" sz="2933" dirty="0">
              <a:solidFill>
                <a:srgbClr val="888888"/>
              </a:solidFill>
              <a:latin typeface="Jaapokki" charset="0"/>
              <a:ea typeface="Jaapokki" charset="0"/>
              <a:cs typeface="Jaapokki" charset="0"/>
              <a:sym typeface="Verdana"/>
            </a:endParaRPr>
          </a:p>
        </p:txBody>
      </p:sp>
      <p:sp>
        <p:nvSpPr>
          <p:cNvPr id="50" name="Shape 326"/>
          <p:cNvSpPr txBox="1"/>
          <p:nvPr/>
        </p:nvSpPr>
        <p:spPr>
          <a:xfrm>
            <a:off x="18369659" y="6652853"/>
            <a:ext cx="3762173" cy="1953227"/>
          </a:xfrm>
          <a:prstGeom prst="rect">
            <a:avLst/>
          </a:prstGeom>
          <a:noFill/>
          <a:ln>
            <a:noFill/>
          </a:ln>
        </p:spPr>
        <p:txBody>
          <a:bodyPr lIns="213467" tIns="213467" rIns="213467" bIns="213467" anchor="t" anchorCtr="0">
            <a:noAutofit/>
          </a:bodyPr>
          <a:lstStyle/>
          <a:p>
            <a:pPr>
              <a:buClr>
                <a:srgbClr val="000000"/>
              </a:buClr>
              <a:buSzPct val="25000"/>
            </a:pPr>
            <a:r>
              <a:rPr lang="en-GB" sz="2400" dirty="0" smtClean="0">
                <a:solidFill>
                  <a:srgbClr val="888888"/>
                </a:solidFill>
                <a:latin typeface="Jaapokki" charset="0"/>
                <a:ea typeface="Jaapokki" charset="0"/>
                <a:cs typeface="Jaapokki" charset="0"/>
                <a:sym typeface="Verdana"/>
              </a:rPr>
              <a:t>Complete the pilot phase, scale the product</a:t>
            </a:r>
            <a:r>
              <a:rPr lang="en-GB" sz="2400" dirty="0">
                <a:solidFill>
                  <a:srgbClr val="888888"/>
                </a:solidFill>
                <a:latin typeface="Jaapokki" charset="0"/>
                <a:ea typeface="Jaapokki" charset="0"/>
                <a:cs typeface="Jaapokki" charset="0"/>
                <a:sym typeface="Verdana"/>
              </a:rPr>
              <a:t> </a:t>
            </a:r>
            <a:r>
              <a:rPr lang="en-GB" sz="2400" dirty="0" smtClean="0">
                <a:solidFill>
                  <a:srgbClr val="888888"/>
                </a:solidFill>
                <a:latin typeface="Jaapokki" charset="0"/>
                <a:ea typeface="Jaapokki" charset="0"/>
                <a:cs typeface="Jaapokki" charset="0"/>
                <a:sym typeface="Verdana"/>
              </a:rPr>
              <a:t>and create a pool of Intrapreneurs for future programmes!</a:t>
            </a:r>
            <a:endParaRPr lang="en" sz="2400" dirty="0">
              <a:solidFill>
                <a:srgbClr val="888888"/>
              </a:solidFill>
              <a:latin typeface="Jaapokki" charset="0"/>
              <a:ea typeface="Jaapokki" charset="0"/>
              <a:cs typeface="Jaapokki" charset="0"/>
              <a:sym typeface="Verdana"/>
            </a:endParaRPr>
          </a:p>
        </p:txBody>
      </p:sp>
      <p:sp>
        <p:nvSpPr>
          <p:cNvPr id="53" name="Shape 322"/>
          <p:cNvSpPr txBox="1"/>
          <p:nvPr/>
        </p:nvSpPr>
        <p:spPr>
          <a:xfrm>
            <a:off x="19511540" y="3723679"/>
            <a:ext cx="1478126" cy="771638"/>
          </a:xfrm>
          <a:prstGeom prst="rect">
            <a:avLst/>
          </a:prstGeom>
          <a:noFill/>
          <a:ln>
            <a:noFill/>
          </a:ln>
        </p:spPr>
        <p:txBody>
          <a:bodyPr lIns="213467" tIns="213467" rIns="213467" bIns="213467" anchor="t" anchorCtr="0">
            <a:noAutofit/>
          </a:bodyPr>
          <a:lstStyle/>
          <a:p>
            <a:pPr algn="ctr">
              <a:buClr>
                <a:srgbClr val="000000"/>
              </a:buClr>
              <a:buSzPct val="25000"/>
            </a:pPr>
            <a:r>
              <a:rPr lang="en-GB" sz="2933" dirty="0" smtClean="0">
                <a:solidFill>
                  <a:srgbClr val="888888"/>
                </a:solidFill>
                <a:latin typeface="Jaapokki" charset="0"/>
                <a:ea typeface="Jaapokki" charset="0"/>
                <a:cs typeface="Jaapokki" charset="0"/>
                <a:sym typeface="Verdana"/>
              </a:rPr>
              <a:t>∞</a:t>
            </a:r>
          </a:p>
          <a:p>
            <a:pPr algn="ctr">
              <a:buClr>
                <a:srgbClr val="000000"/>
              </a:buClr>
              <a:buSzPct val="25000"/>
            </a:pPr>
            <a:endParaRPr lang="en" sz="2933" dirty="0">
              <a:solidFill>
                <a:srgbClr val="888888"/>
              </a:solidFill>
              <a:latin typeface="Jaapokki" charset="0"/>
              <a:ea typeface="Jaapokki" charset="0"/>
              <a:cs typeface="Jaapokki" charset="0"/>
              <a:sym typeface="Verdana"/>
            </a:endParaRPr>
          </a:p>
        </p:txBody>
      </p:sp>
      <p:sp>
        <p:nvSpPr>
          <p:cNvPr id="54" name="Shape 322"/>
          <p:cNvSpPr txBox="1"/>
          <p:nvPr/>
        </p:nvSpPr>
        <p:spPr>
          <a:xfrm>
            <a:off x="10005235" y="10587591"/>
            <a:ext cx="3121416" cy="1256003"/>
          </a:xfrm>
          <a:prstGeom prst="rect">
            <a:avLst/>
          </a:prstGeom>
          <a:noFill/>
          <a:ln>
            <a:noFill/>
          </a:ln>
        </p:spPr>
        <p:txBody>
          <a:bodyPr lIns="213467" tIns="213467" rIns="213467" bIns="213467" anchor="t" anchorCtr="0">
            <a:noAutofit/>
          </a:bodyPr>
          <a:lstStyle/>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Pitch deck template</a:t>
            </a:r>
          </a:p>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Pitch coaching </a:t>
            </a:r>
          </a:p>
          <a:p>
            <a:pPr marL="171450" indent="-171450">
              <a:spcAft>
                <a:spcPts val="600"/>
              </a:spcAft>
              <a:buClr>
                <a:srgbClr val="000000"/>
              </a:buClr>
              <a:buSzPct val="100000"/>
              <a:buFont typeface="Arial" charset="0"/>
              <a:buChar char="•"/>
            </a:pPr>
            <a:r>
              <a:rPr lang="en-GB" sz="1800" dirty="0" smtClean="0">
                <a:solidFill>
                  <a:schemeClr val="tx1"/>
                </a:solidFill>
                <a:latin typeface="Jaapokki" charset="0"/>
                <a:ea typeface="Jaapokki" charset="0"/>
                <a:cs typeface="Jaapokki" charset="0"/>
                <a:sym typeface="Verdana"/>
              </a:rPr>
              <a:t>Identify Circle member </a:t>
            </a:r>
            <a:r>
              <a:rPr lang="en-GB" sz="1800" dirty="0">
                <a:solidFill>
                  <a:schemeClr val="tx1"/>
                </a:solidFill>
                <a:latin typeface="Jaapokki" charset="0"/>
                <a:ea typeface="Jaapokki" charset="0"/>
                <a:cs typeface="Jaapokki" charset="0"/>
                <a:sym typeface="Verdana"/>
              </a:rPr>
              <a:t>skills suitable for project collaboration </a:t>
            </a:r>
            <a:endParaRPr lang="en" sz="1800" dirty="0">
              <a:solidFill>
                <a:schemeClr val="tx1"/>
              </a:solidFill>
              <a:latin typeface="Jaapokki" charset="0"/>
              <a:ea typeface="Jaapokki" charset="0"/>
              <a:cs typeface="Jaapokki" charset="0"/>
              <a:sym typeface="Verdana"/>
            </a:endParaRPr>
          </a:p>
          <a:p>
            <a:pPr marL="171450" indent="-171450">
              <a:spcAft>
                <a:spcPts val="600"/>
              </a:spcAft>
              <a:buClr>
                <a:srgbClr val="000000"/>
              </a:buClr>
              <a:buSzPct val="100000"/>
              <a:buFont typeface="Arial" charset="0"/>
              <a:buChar char="•"/>
            </a:pPr>
            <a:endParaRPr lang="en" sz="1800" dirty="0">
              <a:solidFill>
                <a:schemeClr val="tx1"/>
              </a:solidFill>
              <a:latin typeface="Jaapokki" charset="0"/>
              <a:ea typeface="Jaapokki" charset="0"/>
              <a:cs typeface="Jaapokki" charset="0"/>
              <a:sym typeface="Verdana"/>
            </a:endParaRPr>
          </a:p>
        </p:txBody>
      </p:sp>
      <p:sp>
        <p:nvSpPr>
          <p:cNvPr id="43" name="Striped Right Arrow 42"/>
          <p:cNvSpPr/>
          <p:nvPr/>
        </p:nvSpPr>
        <p:spPr>
          <a:xfrm>
            <a:off x="21677322" y="5291509"/>
            <a:ext cx="1311276" cy="779522"/>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44" name="Striped Right Arrow 43"/>
          <p:cNvSpPr/>
          <p:nvPr/>
        </p:nvSpPr>
        <p:spPr>
          <a:xfrm>
            <a:off x="1251344" y="5400837"/>
            <a:ext cx="1311276" cy="779522"/>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Tree>
    <p:extLst>
      <p:ext uri="{BB962C8B-B14F-4D97-AF65-F5344CB8AC3E}">
        <p14:creationId xmlns:p14="http://schemas.microsoft.com/office/powerpoint/2010/main" val="814484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2">
            <a:extLst/>
          </a:blip>
          <a:stretch>
            <a:fillRect/>
          </a:stretch>
        </p:blipFill>
        <p:spPr>
          <a:xfrm>
            <a:off x="301136" y="243460"/>
            <a:ext cx="23827827" cy="13211283"/>
          </a:xfrm>
          <a:prstGeom prst="rect">
            <a:avLst/>
          </a:prstGeom>
        </p:spPr>
      </p:pic>
      <p:pic>
        <p:nvPicPr>
          <p:cNvPr id="6" name="COYI_FO3269418FF2_v3_HighResolutionTransparentDrop.png"/>
          <p:cNvPicPr>
            <a:picLocks noChangeAspect="1"/>
          </p:cNvPicPr>
          <p:nvPr/>
        </p:nvPicPr>
        <p:blipFill>
          <a:blip r:embed="rId3">
            <a:extLst/>
          </a:blip>
          <a:stretch>
            <a:fillRect/>
          </a:stretch>
        </p:blipFill>
        <p:spPr>
          <a:xfrm>
            <a:off x="590675" y="552942"/>
            <a:ext cx="1810051" cy="1810051"/>
          </a:xfrm>
          <a:prstGeom prst="rect">
            <a:avLst/>
          </a:prstGeom>
          <a:ln w="12700">
            <a:miter lim="400000"/>
          </a:ln>
        </p:spPr>
      </p:pic>
      <p:sp>
        <p:nvSpPr>
          <p:cNvPr id="7" name="Shape 131"/>
          <p:cNvSpPr/>
          <p:nvPr/>
        </p:nvSpPr>
        <p:spPr>
          <a:xfrm>
            <a:off x="1718721" y="1024339"/>
            <a:ext cx="21294870"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21531">
              <a:defRPr sz="8000" cap="all" spc="1279">
                <a:solidFill>
                  <a:srgbClr val="FF7E79"/>
                </a:solidFill>
                <a:latin typeface="DK Moonlight Serenade"/>
                <a:ea typeface="DK Moonlight Serenade"/>
                <a:cs typeface="DK Moonlight Serenade"/>
                <a:sym typeface="DK Moonlight Serenade"/>
              </a:defRPr>
            </a:pPr>
            <a:r>
              <a:rPr lang="en-GB" sz="5400" dirty="0" smtClean="0">
                <a:latin typeface="Jaapokki" charset="0"/>
                <a:ea typeface="Jaapokki" charset="0"/>
                <a:cs typeface="Jaapokki" charset="0"/>
              </a:rPr>
              <a:t>SUMMARY OF Activities</a:t>
            </a:r>
            <a:endParaRPr dirty="0">
              <a:latin typeface="Jaapokki" charset="0"/>
              <a:ea typeface="Jaapokki" charset="0"/>
              <a:cs typeface="Jaapokki" charset="0"/>
            </a:endParaRPr>
          </a:p>
        </p:txBody>
      </p:sp>
      <p:pic>
        <p:nvPicPr>
          <p:cNvPr id="8" name="Picture 7"/>
          <p:cNvPicPr>
            <a:picLocks/>
          </p:cNvPicPr>
          <p:nvPr/>
        </p:nvPicPr>
        <p:blipFill>
          <a:blip r:embed="rId4">
            <a:extLst/>
          </a:blip>
          <a:stretch>
            <a:fillRect/>
          </a:stretch>
        </p:blipFill>
        <p:spPr>
          <a:xfrm>
            <a:off x="4416803" y="2391224"/>
            <a:ext cx="15452666" cy="76201"/>
          </a:xfrm>
          <a:prstGeom prst="rect">
            <a:avLst/>
          </a:prstGeom>
        </p:spPr>
      </p:pic>
      <p:sp>
        <p:nvSpPr>
          <p:cNvPr id="9" name="TextBox 8"/>
          <p:cNvSpPr txBox="1"/>
          <p:nvPr/>
        </p:nvSpPr>
        <p:spPr>
          <a:xfrm>
            <a:off x="2118732" y="3523785"/>
            <a:ext cx="18845561" cy="8802410"/>
          </a:xfrm>
          <a:prstGeom prst="rect">
            <a:avLst/>
          </a:prstGeom>
          <a:noFill/>
        </p:spPr>
        <p:txBody>
          <a:bodyPr wrap="square" rtlCol="0">
            <a:spAutoFit/>
          </a:bodyPr>
          <a:lstStyle/>
          <a:p>
            <a:r>
              <a:rPr lang="en-GB" sz="2400" dirty="0"/>
              <a:t>This project will produce these Deliverables:</a:t>
            </a:r>
          </a:p>
          <a:p>
            <a:r>
              <a:rPr lang="en-GB" sz="2400" dirty="0"/>
              <a:t>∙         NOUN – A fully functioning intrapreneurship programme which finds, funds, develops and delivers purpose driven projects across the professional services team which have both social and business benefit</a:t>
            </a:r>
          </a:p>
          <a:p>
            <a:r>
              <a:rPr lang="en-GB" sz="2400" dirty="0"/>
              <a:t>∙         NOUN – Completed training programmes, tailored to grades/roles, to support the embedding of the social intrapreneurship programme and ongoing iterative cultural improvement</a:t>
            </a:r>
          </a:p>
          <a:p>
            <a:r>
              <a:rPr lang="en-GB" sz="2400" dirty="0"/>
              <a:t>∙         NOUN -  Intrapreneurship programme fully integrated into talent and leadership management processes driving employee engagement and staff retention</a:t>
            </a:r>
          </a:p>
          <a:p>
            <a:r>
              <a:rPr lang="en-GB" sz="2400" dirty="0"/>
              <a:t> </a:t>
            </a:r>
          </a:p>
          <a:p>
            <a:r>
              <a:rPr lang="en-GB" sz="2400" dirty="0"/>
              <a:t>These Deliverables will be achieved by undertaking the following tasks:</a:t>
            </a:r>
          </a:p>
          <a:p>
            <a:r>
              <a:rPr lang="en-GB" sz="2400" dirty="0"/>
              <a:t>∙         VERB – </a:t>
            </a:r>
            <a:r>
              <a:rPr lang="en-GB" sz="2400" b="1" dirty="0"/>
              <a:t>Scoping </a:t>
            </a:r>
            <a:r>
              <a:rPr lang="en-GB" sz="2400" dirty="0"/>
              <a:t>out the business; its key strategic aims, structures, capabilities and purpose (or desired purpose) and using this to judge degree of intrapreneurship maturity</a:t>
            </a:r>
          </a:p>
          <a:p>
            <a:r>
              <a:rPr lang="en-GB" sz="2400" dirty="0"/>
              <a:t>∙         VERB - </a:t>
            </a:r>
            <a:r>
              <a:rPr lang="en-GB" sz="2400" b="1" dirty="0"/>
              <a:t> Developing </a:t>
            </a:r>
            <a:r>
              <a:rPr lang="en-GB" sz="2400" dirty="0"/>
              <a:t>a bespoke intrapreneurship programme which creates projects aligned to the objectives of the business</a:t>
            </a:r>
          </a:p>
          <a:p>
            <a:r>
              <a:rPr lang="en-GB" sz="2400" dirty="0"/>
              <a:t>∙         VERB -  </a:t>
            </a:r>
            <a:r>
              <a:rPr lang="en-GB" sz="2400" b="1" dirty="0"/>
              <a:t>Integrating </a:t>
            </a:r>
            <a:r>
              <a:rPr lang="en-GB" sz="2400" dirty="0"/>
              <a:t>the intrapreneurship programme with the talent management and leadership development strategies to ensure it delivers against the business’; people plan</a:t>
            </a:r>
          </a:p>
          <a:p>
            <a:r>
              <a:rPr lang="en-GB" sz="2400" dirty="0"/>
              <a:t>∙         VERB - </a:t>
            </a:r>
            <a:r>
              <a:rPr lang="en-GB" sz="2400" b="1" dirty="0"/>
              <a:t>Training</a:t>
            </a:r>
            <a:r>
              <a:rPr lang="en-GB" sz="2400" dirty="0"/>
              <a:t> senior management to create supporters for the programme and the </a:t>
            </a:r>
            <a:r>
              <a:rPr lang="en-GB" sz="2400" dirty="0" err="1"/>
              <a:t>intrapreneurs</a:t>
            </a:r>
            <a:r>
              <a:rPr lang="en-GB" sz="2400" dirty="0"/>
              <a:t> themselves</a:t>
            </a:r>
          </a:p>
          <a:p>
            <a:r>
              <a:rPr lang="en-GB" sz="2400" dirty="0"/>
              <a:t>∙         VERB -</a:t>
            </a:r>
            <a:r>
              <a:rPr lang="en-GB" sz="2400" b="1" dirty="0"/>
              <a:t> Inspiring</a:t>
            </a:r>
            <a:r>
              <a:rPr lang="en-GB" sz="2400" dirty="0"/>
              <a:t> more junior staff to get involved and become </a:t>
            </a:r>
            <a:r>
              <a:rPr lang="en-GB" sz="2400" dirty="0" err="1"/>
              <a:t>intrapreneurs</a:t>
            </a:r>
            <a:endParaRPr lang="en-GB" sz="2400" dirty="0"/>
          </a:p>
          <a:p>
            <a:r>
              <a:rPr lang="en-GB" sz="2400" dirty="0"/>
              <a:t>∙         VERB - </a:t>
            </a:r>
            <a:r>
              <a:rPr lang="en-GB" sz="2400" b="1" dirty="0"/>
              <a:t>Defining </a:t>
            </a:r>
            <a:r>
              <a:rPr lang="en-GB" sz="2400" dirty="0"/>
              <a:t>a clear communications strategy to support the intrapreneurship programme at all life stages</a:t>
            </a:r>
          </a:p>
          <a:p>
            <a:r>
              <a:rPr lang="en-GB" sz="2400" dirty="0"/>
              <a:t>∙         VERB -</a:t>
            </a:r>
            <a:r>
              <a:rPr lang="en-GB" sz="2400" b="1" dirty="0"/>
              <a:t> Establishing </a:t>
            </a:r>
            <a:r>
              <a:rPr lang="en-GB" sz="2400" dirty="0"/>
              <a:t>an intrapreneurship programme which can be expanded and improved cycle by cycle</a:t>
            </a:r>
          </a:p>
          <a:p>
            <a:r>
              <a:rPr lang="en-GB" sz="2400" dirty="0"/>
              <a:t> </a:t>
            </a:r>
          </a:p>
          <a:p>
            <a:r>
              <a:rPr lang="en-GB" sz="2400" dirty="0"/>
              <a:t>The project will be successful if:</a:t>
            </a:r>
          </a:p>
          <a:p>
            <a:r>
              <a:rPr lang="en-GB" sz="2400" dirty="0"/>
              <a:t>∙         SUCCESS CRITERIA #1 - The intrapreneurship programme creates viable projects for the business with clear business benefits</a:t>
            </a:r>
          </a:p>
          <a:p>
            <a:r>
              <a:rPr lang="en-GB" sz="2400" dirty="0"/>
              <a:t>∙         SUCCESS CRITERIA #2 - Employee engagement and staff retention metrics improve according to pre agreed parameters</a:t>
            </a:r>
          </a:p>
          <a:p>
            <a:r>
              <a:rPr lang="en-GB" sz="2400" dirty="0"/>
              <a:t>∙         SUCCESS CRITERIA #3 - The intrapreneurship programme successfully embeds the wider cultural transformation programme</a:t>
            </a:r>
          </a:p>
          <a:p>
            <a:endParaRPr lang="en-GB" dirty="0"/>
          </a:p>
        </p:txBody>
      </p:sp>
      <p:sp>
        <p:nvSpPr>
          <p:cNvPr id="2" name="TextBox 1"/>
          <p:cNvSpPr txBox="1"/>
          <p:nvPr/>
        </p:nvSpPr>
        <p:spPr>
          <a:xfrm>
            <a:off x="19802290" y="12210725"/>
            <a:ext cx="4326673" cy="964367"/>
          </a:xfrm>
          <a:prstGeom prst="rect">
            <a:avLst/>
          </a:prstGeom>
          <a:ln w="12700">
            <a:miter lim="400000"/>
          </a:ln>
        </p:spPr>
        <p:txBody>
          <a:bodyPr wrap="square" lIns="50800" tIns="50800" rIns="50800" bIns="50800" anchor="ctr">
            <a:spAutoFit/>
          </a:bodyPr>
          <a:lstStyle>
            <a:defPPr marR="0" lvl="0" algn="l" rtl="0">
              <a:lnSpc>
                <a:spcPct val="100000"/>
              </a:lnSpc>
              <a:spcBef>
                <a:spcPts val="0"/>
              </a:spcBef>
              <a:spcAft>
                <a:spcPts val="0"/>
              </a:spcAft>
            </a:defPPr>
            <a:lvl1pPr algn="ctr" defTabSz="821531">
              <a:defRPr sz="5400" cap="all" spc="1279">
                <a:solidFill>
                  <a:srgbClr val="FF7E79"/>
                </a:solidFill>
                <a:latin typeface="Jaapokki" charset="0"/>
                <a:ea typeface="Jaapokki" charset="0"/>
                <a:cs typeface="Jaapokki" charset="0"/>
              </a:defRPr>
            </a:lvl1pPr>
          </a:lstStyle>
          <a:p>
            <a:r>
              <a:rPr lang="en-GB" sz="2800" dirty="0"/>
              <a:t>Leading too….</a:t>
            </a:r>
          </a:p>
        </p:txBody>
      </p:sp>
    </p:spTree>
    <p:extLst>
      <p:ext uri="{BB962C8B-B14F-4D97-AF65-F5344CB8AC3E}">
        <p14:creationId xmlns:p14="http://schemas.microsoft.com/office/powerpoint/2010/main" val="6376107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2">
            <a:extLst/>
          </a:blip>
          <a:stretch>
            <a:fillRect/>
          </a:stretch>
        </p:blipFill>
        <p:spPr>
          <a:xfrm>
            <a:off x="301136" y="243460"/>
            <a:ext cx="23827827" cy="13211283"/>
          </a:xfrm>
          <a:prstGeom prst="rect">
            <a:avLst/>
          </a:prstGeom>
        </p:spPr>
      </p:pic>
      <p:pic>
        <p:nvPicPr>
          <p:cNvPr id="6" name="COYI_FO3269418FF2_v3_HighResolutionTransparentDrop.png"/>
          <p:cNvPicPr>
            <a:picLocks noChangeAspect="1"/>
          </p:cNvPicPr>
          <p:nvPr/>
        </p:nvPicPr>
        <p:blipFill>
          <a:blip r:embed="rId3">
            <a:extLst/>
          </a:blip>
          <a:stretch>
            <a:fillRect/>
          </a:stretch>
        </p:blipFill>
        <p:spPr>
          <a:xfrm>
            <a:off x="590675" y="552942"/>
            <a:ext cx="1810051" cy="1810051"/>
          </a:xfrm>
          <a:prstGeom prst="rect">
            <a:avLst/>
          </a:prstGeom>
          <a:ln w="12700">
            <a:miter lim="400000"/>
          </a:ln>
        </p:spPr>
      </p:pic>
      <p:sp>
        <p:nvSpPr>
          <p:cNvPr id="7" name="Shape 131"/>
          <p:cNvSpPr/>
          <p:nvPr/>
        </p:nvSpPr>
        <p:spPr>
          <a:xfrm>
            <a:off x="1718720" y="4935513"/>
            <a:ext cx="21294870" cy="17645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21531">
              <a:defRPr sz="8000" cap="all" spc="1279">
                <a:solidFill>
                  <a:srgbClr val="FF7E79"/>
                </a:solidFill>
                <a:latin typeface="DK Moonlight Serenade"/>
                <a:ea typeface="DK Moonlight Serenade"/>
                <a:cs typeface="DK Moonlight Serenade"/>
                <a:sym typeface="DK Moonlight Serenade"/>
              </a:defRPr>
            </a:pPr>
            <a:r>
              <a:rPr lang="en-GB" sz="5400" dirty="0" smtClean="0">
                <a:latin typeface="Jaapokki" charset="0"/>
                <a:ea typeface="Jaapokki" charset="0"/>
                <a:cs typeface="Jaapokki" charset="0"/>
              </a:rPr>
              <a:t>…Perpetual, proactive, persistent and positive cultural transformation</a:t>
            </a:r>
            <a:endParaRPr dirty="0">
              <a:latin typeface="Jaapokki" charset="0"/>
              <a:ea typeface="Jaapokki" charset="0"/>
              <a:cs typeface="Jaapokki" charset="0"/>
            </a:endParaRPr>
          </a:p>
        </p:txBody>
      </p:sp>
    </p:spTree>
    <p:extLst>
      <p:ext uri="{BB962C8B-B14F-4D97-AF65-F5344CB8AC3E}">
        <p14:creationId xmlns:p14="http://schemas.microsoft.com/office/powerpoint/2010/main" val="3020485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2">
            <a:extLst/>
          </a:blip>
          <a:stretch>
            <a:fillRect/>
          </a:stretch>
        </p:blipFill>
        <p:spPr>
          <a:xfrm>
            <a:off x="301136" y="243460"/>
            <a:ext cx="23827827" cy="13211283"/>
          </a:xfrm>
          <a:prstGeom prst="rect">
            <a:avLst/>
          </a:prstGeom>
        </p:spPr>
      </p:pic>
      <p:pic>
        <p:nvPicPr>
          <p:cNvPr id="6" name="COYI_FO3269418FF2_v3_HighResolutionTransparentDrop.png"/>
          <p:cNvPicPr>
            <a:picLocks noChangeAspect="1"/>
          </p:cNvPicPr>
          <p:nvPr/>
        </p:nvPicPr>
        <p:blipFill>
          <a:blip r:embed="rId3">
            <a:extLst/>
          </a:blip>
          <a:stretch>
            <a:fillRect/>
          </a:stretch>
        </p:blipFill>
        <p:spPr>
          <a:xfrm>
            <a:off x="590675" y="552942"/>
            <a:ext cx="1810051" cy="1810051"/>
          </a:xfrm>
          <a:prstGeom prst="rect">
            <a:avLst/>
          </a:prstGeom>
          <a:ln w="12700">
            <a:miter lim="400000"/>
          </a:ln>
        </p:spPr>
      </p:pic>
      <p:sp>
        <p:nvSpPr>
          <p:cNvPr id="8" name="Shape 131"/>
          <p:cNvSpPr/>
          <p:nvPr/>
        </p:nvSpPr>
        <p:spPr>
          <a:xfrm>
            <a:off x="2030954" y="1024339"/>
            <a:ext cx="21294870"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21531">
              <a:defRPr sz="8000" cap="all" spc="1279">
                <a:solidFill>
                  <a:srgbClr val="FF7E79"/>
                </a:solidFill>
                <a:latin typeface="DK Moonlight Serenade"/>
                <a:ea typeface="DK Moonlight Serenade"/>
                <a:cs typeface="DK Moonlight Serenade"/>
                <a:sym typeface="DK Moonlight Serenade"/>
              </a:defRPr>
            </a:pPr>
            <a:r>
              <a:rPr lang="en-GB" sz="5400" dirty="0" smtClean="0">
                <a:latin typeface="Jaapokki" charset="0"/>
                <a:ea typeface="Jaapokki" charset="0"/>
                <a:cs typeface="Jaapokki" charset="0"/>
              </a:rPr>
              <a:t>intrapreneurship Value Prop</a:t>
            </a:r>
            <a:endParaRPr dirty="0">
              <a:latin typeface="Jaapokki" charset="0"/>
              <a:ea typeface="Jaapokki" charset="0"/>
              <a:cs typeface="Jaapokki" charset="0"/>
            </a:endParaRPr>
          </a:p>
        </p:txBody>
      </p:sp>
      <p:pic>
        <p:nvPicPr>
          <p:cNvPr id="9" name="Picture 8"/>
          <p:cNvPicPr>
            <a:picLocks/>
          </p:cNvPicPr>
          <p:nvPr/>
        </p:nvPicPr>
        <p:blipFill>
          <a:blip r:embed="rId4">
            <a:extLst/>
          </a:blip>
          <a:stretch>
            <a:fillRect/>
          </a:stretch>
        </p:blipFill>
        <p:spPr>
          <a:xfrm>
            <a:off x="4416803" y="2391224"/>
            <a:ext cx="15452666" cy="76201"/>
          </a:xfrm>
          <a:prstGeom prst="rect">
            <a:avLst/>
          </a:prstGeom>
        </p:spPr>
      </p:pic>
      <p:sp>
        <p:nvSpPr>
          <p:cNvPr id="2" name="TextBox 1"/>
          <p:cNvSpPr txBox="1"/>
          <p:nvPr/>
        </p:nvSpPr>
        <p:spPr>
          <a:xfrm>
            <a:off x="2495869" y="2834938"/>
            <a:ext cx="17373600" cy="9941183"/>
          </a:xfrm>
          <a:prstGeom prst="rect">
            <a:avLst/>
          </a:prstGeom>
          <a:noFill/>
        </p:spPr>
        <p:txBody>
          <a:bodyPr wrap="square" rtlCol="0">
            <a:spAutoFit/>
          </a:bodyPr>
          <a:lstStyle/>
          <a:p>
            <a:r>
              <a:rPr lang="en-GB" sz="2000" b="1" dirty="0" smtClean="0"/>
              <a:t>Growth</a:t>
            </a:r>
          </a:p>
          <a:p>
            <a:pPr marL="285750" indent="-285750">
              <a:buFont typeface="Wingdings" panose="05000000000000000000" pitchFamily="2" charset="2"/>
              <a:buChar char="Ø"/>
            </a:pPr>
            <a:r>
              <a:rPr lang="en-GB" sz="2000" dirty="0"/>
              <a:t>“Virgin could never have grown into the group of more than 200 companies it is now, were it not for a steady stream of </a:t>
            </a:r>
            <a:r>
              <a:rPr lang="en-GB" sz="2000" dirty="0" err="1"/>
              <a:t>intrapreneurs</a:t>
            </a:r>
            <a:r>
              <a:rPr lang="en-GB" sz="2000" dirty="0"/>
              <a:t> who looked for and developed opportunities, often leading efforts that went against the grain</a:t>
            </a:r>
            <a:r>
              <a:rPr lang="en-GB" sz="2000" dirty="0" smtClean="0"/>
              <a:t>.” Richard Branson</a:t>
            </a:r>
            <a:endParaRPr lang="en-GB" sz="2000" b="1" dirty="0" smtClean="0"/>
          </a:p>
          <a:p>
            <a:endParaRPr lang="en-GB" sz="2000" b="1" dirty="0"/>
          </a:p>
          <a:p>
            <a:r>
              <a:rPr lang="en-GB" sz="2000" b="1" dirty="0" smtClean="0"/>
              <a:t>Talent Management</a:t>
            </a:r>
          </a:p>
          <a:p>
            <a:pPr marL="285750" indent="-285750">
              <a:buFont typeface="Wingdings" panose="05000000000000000000" pitchFamily="2" charset="2"/>
              <a:buChar char="Ø"/>
            </a:pPr>
            <a:r>
              <a:rPr lang="en-GB" sz="2000" dirty="0"/>
              <a:t>Each leaver in the UK costs companies up to £30,000 and the UK economy as a whole £4.1billion (The Telegraph 2014)</a:t>
            </a:r>
          </a:p>
          <a:p>
            <a:pPr marL="285750" indent="-285750">
              <a:buFont typeface="Wingdings" panose="05000000000000000000" pitchFamily="2" charset="2"/>
              <a:buChar char="Ø"/>
            </a:pPr>
            <a:r>
              <a:rPr lang="en-GB" sz="2000" dirty="0"/>
              <a:t>US organisations lose $450 billion a year in lost productivity (Simon Sinek, 2017)</a:t>
            </a:r>
          </a:p>
          <a:p>
            <a:pPr marL="285750" indent="-285750">
              <a:buFont typeface="Wingdings" panose="05000000000000000000" pitchFamily="2" charset="2"/>
              <a:buChar char="Ø"/>
            </a:pPr>
            <a:r>
              <a:rPr lang="en-GB" sz="2000" dirty="0"/>
              <a:t>“(Social) Intrapreneurship is THE new model for talent retention and development (COYI, 2018)</a:t>
            </a:r>
          </a:p>
          <a:p>
            <a:endParaRPr lang="en-GB" sz="2000" b="1" dirty="0"/>
          </a:p>
          <a:p>
            <a:r>
              <a:rPr lang="en-GB" sz="2000" b="1" dirty="0" smtClean="0"/>
              <a:t>Leadership Development</a:t>
            </a:r>
          </a:p>
          <a:p>
            <a:pPr marL="285750" indent="-285750">
              <a:buFont typeface="Wingdings" panose="05000000000000000000" pitchFamily="2" charset="2"/>
              <a:buChar char="Ø"/>
            </a:pPr>
            <a:r>
              <a:rPr lang="en-GB" sz="2000" dirty="0"/>
              <a:t>The most effective leaders in an organisation demonstrate an 'entrepreneurial </a:t>
            </a:r>
            <a:r>
              <a:rPr lang="en-GB" sz="2000" dirty="0" err="1"/>
              <a:t>mindset</a:t>
            </a:r>
            <a:r>
              <a:rPr lang="en-GB" sz="2000" dirty="0"/>
              <a:t>' (</a:t>
            </a:r>
            <a:r>
              <a:rPr lang="en-GB" sz="2000" dirty="0" err="1"/>
              <a:t>Altringer</a:t>
            </a:r>
            <a:r>
              <a:rPr lang="en-GB" sz="2000" dirty="0"/>
              <a:t>, 2013 yet “70 percent of entrepreneurs say they left previous corporate roles because they felt stifled</a:t>
            </a:r>
            <a:r>
              <a:rPr lang="en-GB" sz="2000" dirty="0" smtClean="0"/>
              <a:t>” (Presidio Graduate School)</a:t>
            </a:r>
            <a:endParaRPr lang="en-GB" sz="2000" dirty="0"/>
          </a:p>
          <a:p>
            <a:endParaRPr lang="en-GB" sz="2000" b="1" dirty="0"/>
          </a:p>
          <a:p>
            <a:r>
              <a:rPr lang="en-GB" sz="2000" b="1" dirty="0" smtClean="0"/>
              <a:t>Innovation</a:t>
            </a:r>
          </a:p>
          <a:p>
            <a:pPr marL="285750" indent="-285750">
              <a:buFont typeface="Wingdings" panose="05000000000000000000" pitchFamily="2" charset="2"/>
              <a:buChar char="Ø"/>
            </a:pPr>
            <a:r>
              <a:rPr lang="en-GB" sz="2000" dirty="0"/>
              <a:t>An institutional approach to intrapreneurship, whereby innovation is central to the operations of the company, can both drive growth in new markets and defend strong positions against incumbents (Forbes, 2016)</a:t>
            </a:r>
          </a:p>
          <a:p>
            <a:endParaRPr lang="en-GB" sz="2000" b="1" dirty="0"/>
          </a:p>
          <a:p>
            <a:r>
              <a:rPr lang="en-GB" sz="2000" b="1" dirty="0" smtClean="0"/>
              <a:t>Culture</a:t>
            </a:r>
          </a:p>
          <a:p>
            <a:pPr marL="285750" indent="-285750">
              <a:buFont typeface="Wingdings" panose="05000000000000000000" pitchFamily="2" charset="2"/>
              <a:buChar char="Ø"/>
            </a:pPr>
            <a:r>
              <a:rPr lang="en-GB" sz="2000" dirty="0"/>
              <a:t>Intrapreneurs can transform an organization more quickly and </a:t>
            </a:r>
            <a:r>
              <a:rPr lang="en-GB" sz="2000" dirty="0" smtClean="0"/>
              <a:t>effectively </a:t>
            </a:r>
            <a:r>
              <a:rPr lang="en-GB" sz="2000" dirty="0"/>
              <a:t>than others because they are self‐motivated freethinkers, masters at navigating around bureaucratic and political inertia” </a:t>
            </a:r>
            <a:r>
              <a:rPr lang="en-GB" sz="2000" dirty="0" smtClean="0"/>
              <a:t>(HBR, 2013)</a:t>
            </a:r>
            <a:endParaRPr lang="en-GB" sz="2000" dirty="0"/>
          </a:p>
          <a:p>
            <a:endParaRPr lang="en-GB" sz="2000" b="1" dirty="0" smtClean="0"/>
          </a:p>
          <a:p>
            <a:endParaRPr lang="en-GB" sz="2000" dirty="0" smtClean="0"/>
          </a:p>
          <a:p>
            <a:r>
              <a:rPr lang="en-GB" sz="2000" b="1" dirty="0" smtClean="0"/>
              <a:t>* Prevent Company Failure*</a:t>
            </a:r>
          </a:p>
          <a:p>
            <a:r>
              <a:rPr lang="en-GB" sz="2000" dirty="0" smtClean="0"/>
              <a:t>Nokia had the idea for the smart phone, Kodak the digital camera…but they had no programme to source and deliver these ideas effectively. In short they had no intrapreneurship programme and they failed as a result.</a:t>
            </a:r>
          </a:p>
          <a:p>
            <a:endParaRPr lang="en-GB" sz="2000" dirty="0"/>
          </a:p>
          <a:p>
            <a:endParaRPr lang="en-GB" sz="2000" dirty="0" smtClean="0"/>
          </a:p>
          <a:p>
            <a:r>
              <a:rPr lang="en-GB" sz="2000" dirty="0" smtClean="0"/>
              <a:t>AND – “</a:t>
            </a:r>
            <a:r>
              <a:rPr lang="en-GB" sz="2000" dirty="0" err="1" smtClean="0"/>
              <a:t>Debranding</a:t>
            </a:r>
            <a:r>
              <a:rPr lang="en-GB" sz="2000" dirty="0" smtClean="0"/>
              <a:t>” innovation programmes is proven to increase innovation (</a:t>
            </a:r>
            <a:r>
              <a:rPr lang="en-GB" sz="2000" dirty="0" err="1" smtClean="0"/>
              <a:t>Dann</a:t>
            </a:r>
            <a:r>
              <a:rPr lang="en-GB" sz="2000" dirty="0" smtClean="0"/>
              <a:t>, 2015) therefore using Circle 2.0, as </a:t>
            </a:r>
            <a:r>
              <a:rPr lang="en-GB" sz="2000" smtClean="0"/>
              <a:t>an external party, </a:t>
            </a:r>
            <a:r>
              <a:rPr lang="en-GB" sz="2000" dirty="0" smtClean="0"/>
              <a:t>will create the most effective innovation programmes!</a:t>
            </a:r>
            <a:endParaRPr lang="en-GB" sz="2000" dirty="0"/>
          </a:p>
          <a:p>
            <a:endParaRPr lang="en-GB" sz="2000" dirty="0"/>
          </a:p>
          <a:p>
            <a:endParaRPr lang="en-GB" sz="2000" dirty="0"/>
          </a:p>
          <a:p>
            <a:r>
              <a:rPr lang="en-GB" sz="2000" dirty="0" smtClean="0"/>
              <a:t>*Please ask us for our detailed report on the business case for intrapreneurship or find it at intrapreneur.com</a:t>
            </a:r>
            <a:endParaRPr lang="en-GB" sz="2000" dirty="0"/>
          </a:p>
        </p:txBody>
      </p:sp>
    </p:spTree>
    <p:extLst>
      <p:ext uri="{BB962C8B-B14F-4D97-AF65-F5344CB8AC3E}">
        <p14:creationId xmlns:p14="http://schemas.microsoft.com/office/powerpoint/2010/main" val="1093216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2">
            <a:extLst/>
          </a:blip>
          <a:stretch>
            <a:fillRect/>
          </a:stretch>
        </p:blipFill>
        <p:spPr>
          <a:xfrm>
            <a:off x="301136" y="243460"/>
            <a:ext cx="23827827" cy="13211283"/>
          </a:xfrm>
          <a:prstGeom prst="rect">
            <a:avLst/>
          </a:prstGeom>
        </p:spPr>
      </p:pic>
      <p:pic>
        <p:nvPicPr>
          <p:cNvPr id="6" name="COYI_FO3269418FF2_v3_HighResolutionTransparentDrop.png"/>
          <p:cNvPicPr>
            <a:picLocks noChangeAspect="1"/>
          </p:cNvPicPr>
          <p:nvPr/>
        </p:nvPicPr>
        <p:blipFill>
          <a:blip r:embed="rId3">
            <a:extLst/>
          </a:blip>
          <a:stretch>
            <a:fillRect/>
          </a:stretch>
        </p:blipFill>
        <p:spPr>
          <a:xfrm>
            <a:off x="590675" y="552942"/>
            <a:ext cx="1810051" cy="1810051"/>
          </a:xfrm>
          <a:prstGeom prst="rect">
            <a:avLst/>
          </a:prstGeom>
          <a:ln w="12700">
            <a:miter lim="400000"/>
          </a:ln>
        </p:spPr>
      </p:pic>
      <p:sp>
        <p:nvSpPr>
          <p:cNvPr id="7" name="Shape 131"/>
          <p:cNvSpPr/>
          <p:nvPr/>
        </p:nvSpPr>
        <p:spPr>
          <a:xfrm>
            <a:off x="2030954" y="1024339"/>
            <a:ext cx="21294870"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21531">
              <a:defRPr sz="8000" cap="all" spc="1279">
                <a:solidFill>
                  <a:srgbClr val="FF7E79"/>
                </a:solidFill>
                <a:latin typeface="DK Moonlight Serenade"/>
                <a:ea typeface="DK Moonlight Serenade"/>
                <a:cs typeface="DK Moonlight Serenade"/>
                <a:sym typeface="DK Moonlight Serenade"/>
              </a:defRPr>
            </a:pPr>
            <a:r>
              <a:rPr lang="en-GB" sz="5400" dirty="0" smtClean="0">
                <a:latin typeface="Jaapokki" charset="0"/>
                <a:ea typeface="Jaapokki" charset="0"/>
                <a:cs typeface="Jaapokki" charset="0"/>
              </a:rPr>
              <a:t>Social Impact Value Prop</a:t>
            </a:r>
            <a:endParaRPr dirty="0">
              <a:latin typeface="Jaapokki" charset="0"/>
              <a:ea typeface="Jaapokki" charset="0"/>
              <a:cs typeface="Jaapokki" charset="0"/>
            </a:endParaRPr>
          </a:p>
        </p:txBody>
      </p:sp>
      <p:pic>
        <p:nvPicPr>
          <p:cNvPr id="8" name="Picture 7"/>
          <p:cNvPicPr>
            <a:picLocks/>
          </p:cNvPicPr>
          <p:nvPr/>
        </p:nvPicPr>
        <p:blipFill>
          <a:blip r:embed="rId4">
            <a:extLst/>
          </a:blip>
          <a:stretch>
            <a:fillRect/>
          </a:stretch>
        </p:blipFill>
        <p:spPr>
          <a:xfrm>
            <a:off x="4416803" y="2391224"/>
            <a:ext cx="15452666" cy="76201"/>
          </a:xfrm>
          <a:prstGeom prst="rect">
            <a:avLst/>
          </a:prstGeom>
        </p:spPr>
      </p:pic>
      <p:pic>
        <p:nvPicPr>
          <p:cNvPr id="9"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3857" y="2900721"/>
            <a:ext cx="16213855" cy="9120294"/>
          </a:xfrm>
          <a:prstGeom prst="rect">
            <a:avLst/>
          </a:prstGeom>
          <a:noFill/>
          <a:ln>
            <a:noFill/>
          </a:ln>
        </p:spPr>
      </p:pic>
    </p:spTree>
    <p:extLst>
      <p:ext uri="{BB962C8B-B14F-4D97-AF65-F5344CB8AC3E}">
        <p14:creationId xmlns:p14="http://schemas.microsoft.com/office/powerpoint/2010/main" val="3984337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2">
            <a:extLst/>
          </a:blip>
          <a:stretch>
            <a:fillRect/>
          </a:stretch>
        </p:blipFill>
        <p:spPr>
          <a:xfrm>
            <a:off x="301136" y="243460"/>
            <a:ext cx="23827827" cy="13211283"/>
          </a:xfrm>
          <a:prstGeom prst="rect">
            <a:avLst/>
          </a:prstGeom>
        </p:spPr>
      </p:pic>
      <p:pic>
        <p:nvPicPr>
          <p:cNvPr id="6" name="COYI_FO3269418FF2_v3_HighResolutionTransparentDrop.png"/>
          <p:cNvPicPr>
            <a:picLocks noChangeAspect="1"/>
          </p:cNvPicPr>
          <p:nvPr/>
        </p:nvPicPr>
        <p:blipFill>
          <a:blip r:embed="rId3">
            <a:extLst/>
          </a:blip>
          <a:stretch>
            <a:fillRect/>
          </a:stretch>
        </p:blipFill>
        <p:spPr>
          <a:xfrm>
            <a:off x="590675" y="552942"/>
            <a:ext cx="1810051" cy="1810051"/>
          </a:xfrm>
          <a:prstGeom prst="rect">
            <a:avLst/>
          </a:prstGeom>
          <a:ln w="12700">
            <a:miter lim="400000"/>
          </a:ln>
        </p:spPr>
      </p:pic>
      <p:sp>
        <p:nvSpPr>
          <p:cNvPr id="7" name="Shape 131"/>
          <p:cNvSpPr/>
          <p:nvPr/>
        </p:nvSpPr>
        <p:spPr>
          <a:xfrm>
            <a:off x="1718720" y="4520015"/>
            <a:ext cx="21294870" cy="25955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21531">
              <a:defRPr sz="8000" cap="all" spc="1279">
                <a:solidFill>
                  <a:srgbClr val="FF7E79"/>
                </a:solidFill>
                <a:latin typeface="DK Moonlight Serenade"/>
                <a:ea typeface="DK Moonlight Serenade"/>
                <a:cs typeface="DK Moonlight Serenade"/>
                <a:sym typeface="DK Moonlight Serenade"/>
              </a:defRPr>
            </a:pPr>
            <a:r>
              <a:rPr lang="en-GB" sz="5400" i="1" dirty="0" smtClean="0">
                <a:latin typeface="Jaapokki" charset="0"/>
                <a:ea typeface="Jaapokki" charset="0"/>
                <a:cs typeface="Jaapokki" charset="0"/>
              </a:rPr>
              <a:t>“HOW DO WE COMBINE THE BENEFITS OF INTRAPRENEURSHIP AND SOCIAL IMPACT???”</a:t>
            </a:r>
            <a:endParaRPr i="1" dirty="0">
              <a:latin typeface="Jaapokki" charset="0"/>
              <a:ea typeface="Jaapokki" charset="0"/>
              <a:cs typeface="Jaapokki" charset="0"/>
            </a:endParaRPr>
          </a:p>
        </p:txBody>
      </p:sp>
    </p:spTree>
    <p:extLst>
      <p:ext uri="{BB962C8B-B14F-4D97-AF65-F5344CB8AC3E}">
        <p14:creationId xmlns:p14="http://schemas.microsoft.com/office/powerpoint/2010/main" val="1997385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440444" cy="13716000"/>
          </a:xfrm>
          <a:prstGeom prst="rect">
            <a:avLst/>
          </a:prstGeom>
          <a:noFill/>
          <a:ln>
            <a:noFill/>
          </a:ln>
        </p:spPr>
      </p:pic>
    </p:spTree>
    <p:extLst>
      <p:ext uri="{BB962C8B-B14F-4D97-AF65-F5344CB8AC3E}">
        <p14:creationId xmlns:p14="http://schemas.microsoft.com/office/powerpoint/2010/main" val="428103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2">
            <a:extLst/>
          </a:blip>
          <a:stretch>
            <a:fillRect/>
          </a:stretch>
        </p:blipFill>
        <p:spPr>
          <a:xfrm>
            <a:off x="311093" y="211400"/>
            <a:ext cx="23827827" cy="13211283"/>
          </a:xfrm>
          <a:prstGeom prst="rect">
            <a:avLst/>
          </a:prstGeom>
        </p:spPr>
      </p:pic>
      <p:pic>
        <p:nvPicPr>
          <p:cNvPr id="6" name="COYI_FO3269418FF2_v3_HighResolutionTransparentDrop.png"/>
          <p:cNvPicPr>
            <a:picLocks noChangeAspect="1"/>
          </p:cNvPicPr>
          <p:nvPr/>
        </p:nvPicPr>
        <p:blipFill>
          <a:blip r:embed="rId3">
            <a:extLst/>
          </a:blip>
          <a:stretch>
            <a:fillRect/>
          </a:stretch>
        </p:blipFill>
        <p:spPr>
          <a:xfrm>
            <a:off x="590675" y="552942"/>
            <a:ext cx="1810051" cy="1810051"/>
          </a:xfrm>
          <a:prstGeom prst="rect">
            <a:avLst/>
          </a:prstGeom>
          <a:ln w="12700">
            <a:miter lim="400000"/>
          </a:ln>
        </p:spPr>
      </p:pic>
      <p:graphicFrame>
        <p:nvGraphicFramePr>
          <p:cNvPr id="7" name="Table 6"/>
          <p:cNvGraphicFramePr>
            <a:graphicFrameLocks noGrp="1"/>
          </p:cNvGraphicFramePr>
          <p:nvPr>
            <p:extLst>
              <p:ext uri="{D42A27DB-BD31-4B8C-83A1-F6EECF244321}">
                <p14:modId xmlns:p14="http://schemas.microsoft.com/office/powerpoint/2010/main" val="4227209462"/>
              </p:ext>
            </p:extLst>
          </p:nvPr>
        </p:nvGraphicFramePr>
        <p:xfrm>
          <a:off x="3573347" y="3253242"/>
          <a:ext cx="16256000" cy="6938422"/>
        </p:xfrm>
        <a:graphic>
          <a:graphicData uri="http://schemas.openxmlformats.org/drawingml/2006/table">
            <a:tbl>
              <a:tblPr firstRow="1" bandRow="1">
                <a:tableStyleId>{7DF18680-E054-41AD-8BC1-D1AEF772440D}</a:tableStyleId>
              </a:tblPr>
              <a:tblGrid>
                <a:gridCol w="3251200">
                  <a:extLst>
                    <a:ext uri="{9D8B030D-6E8A-4147-A177-3AD203B41FA5}">
                      <a16:colId xmlns:a16="http://schemas.microsoft.com/office/drawing/2014/main" val="1593026389"/>
                    </a:ext>
                  </a:extLst>
                </a:gridCol>
                <a:gridCol w="3251200">
                  <a:extLst>
                    <a:ext uri="{9D8B030D-6E8A-4147-A177-3AD203B41FA5}">
                      <a16:colId xmlns:a16="http://schemas.microsoft.com/office/drawing/2014/main" val="606995672"/>
                    </a:ext>
                  </a:extLst>
                </a:gridCol>
                <a:gridCol w="3251200">
                  <a:extLst>
                    <a:ext uri="{9D8B030D-6E8A-4147-A177-3AD203B41FA5}">
                      <a16:colId xmlns:a16="http://schemas.microsoft.com/office/drawing/2014/main" val="1532747535"/>
                    </a:ext>
                  </a:extLst>
                </a:gridCol>
                <a:gridCol w="3251200">
                  <a:extLst>
                    <a:ext uri="{9D8B030D-6E8A-4147-A177-3AD203B41FA5}">
                      <a16:colId xmlns:a16="http://schemas.microsoft.com/office/drawing/2014/main" val="2762618985"/>
                    </a:ext>
                  </a:extLst>
                </a:gridCol>
                <a:gridCol w="3251200">
                  <a:extLst>
                    <a:ext uri="{9D8B030D-6E8A-4147-A177-3AD203B41FA5}">
                      <a16:colId xmlns:a16="http://schemas.microsoft.com/office/drawing/2014/main" val="1607750831"/>
                    </a:ext>
                  </a:extLst>
                </a:gridCol>
              </a:tblGrid>
              <a:tr h="1519480">
                <a:tc>
                  <a:txBody>
                    <a:bodyPr/>
                    <a:lstStyle/>
                    <a:p>
                      <a:pPr algn="ctr"/>
                      <a:r>
                        <a:rPr lang="en-GB" sz="1800" dirty="0" smtClean="0"/>
                        <a:t>Maturity</a:t>
                      </a:r>
                    </a:p>
                    <a:p>
                      <a:pPr algn="ctr"/>
                      <a:endParaRPr lang="en-GB" sz="1800" dirty="0" smtClean="0"/>
                    </a:p>
                    <a:p>
                      <a:pPr algn="ctr"/>
                      <a:endParaRPr lang="en-GB" sz="1800" dirty="0" smtClean="0"/>
                    </a:p>
                    <a:p>
                      <a:pPr algn="ctr"/>
                      <a:endParaRPr lang="en-GB" sz="1800" dirty="0" smtClean="0"/>
                    </a:p>
                    <a:p>
                      <a:pPr algn="ctr"/>
                      <a:r>
                        <a:rPr lang="en-GB" sz="1800" dirty="0" smtClean="0"/>
                        <a:t>Programme</a:t>
                      </a:r>
                      <a:endParaRPr lang="en-GB" sz="1800" dirty="0"/>
                    </a:p>
                  </a:txBody>
                  <a:tcPr anchor="ctr"/>
                </a:tc>
                <a:tc>
                  <a:txBody>
                    <a:bodyPr/>
                    <a:lstStyle/>
                    <a:p>
                      <a:pPr algn="ctr"/>
                      <a:r>
                        <a:rPr lang="en-GB" sz="1800" dirty="0" smtClean="0"/>
                        <a:t>1.  Beginner</a:t>
                      </a:r>
                      <a:br>
                        <a:rPr lang="en-GB" sz="1800" dirty="0" smtClean="0"/>
                      </a:br>
                      <a:r>
                        <a:rPr lang="en-GB" sz="1800" dirty="0" smtClean="0"/>
                        <a:t>Interest and excitement but no structured intrapreneurship programme</a:t>
                      </a:r>
                      <a:endParaRPr lang="en-GB" sz="1800" dirty="0"/>
                    </a:p>
                  </a:txBody>
                  <a:tcPr anchor="ctr"/>
                </a:tc>
                <a:tc>
                  <a:txBody>
                    <a:bodyPr/>
                    <a:lstStyle/>
                    <a:p>
                      <a:pPr algn="ctr"/>
                      <a:r>
                        <a:rPr lang="en-GB" sz="1800" dirty="0" smtClean="0"/>
                        <a:t>2. Novice</a:t>
                      </a:r>
                    </a:p>
                    <a:p>
                      <a:pPr algn="ctr"/>
                      <a:r>
                        <a:rPr lang="en-GB" sz="1800" dirty="0" smtClean="0"/>
                        <a:t>Early stage programme which can source ideas</a:t>
                      </a:r>
                      <a:r>
                        <a:rPr lang="en-GB" sz="1800" baseline="0" dirty="0" smtClean="0"/>
                        <a:t> and give a degree of ideation support</a:t>
                      </a:r>
                      <a:endParaRPr lang="en-GB" sz="1800" dirty="0"/>
                    </a:p>
                  </a:txBody>
                  <a:tcPr anchor="ctr"/>
                </a:tc>
                <a:tc>
                  <a:txBody>
                    <a:bodyPr/>
                    <a:lstStyle/>
                    <a:p>
                      <a:pPr algn="ctr"/>
                      <a:r>
                        <a:rPr lang="en-GB" sz="1800" dirty="0" smtClean="0"/>
                        <a:t>3. Rising Star</a:t>
                      </a:r>
                    </a:p>
                    <a:p>
                      <a:pPr algn="ctr"/>
                      <a:r>
                        <a:rPr lang="en-GB" sz="1800" dirty="0" smtClean="0"/>
                        <a:t>Programme in place which sources, ideates and funds ideas but delivery</a:t>
                      </a:r>
                      <a:r>
                        <a:rPr lang="en-GB" sz="1800" baseline="0" dirty="0" smtClean="0"/>
                        <a:t> is rare or lengthy</a:t>
                      </a:r>
                      <a:endParaRPr lang="en-GB" sz="1800" dirty="0"/>
                    </a:p>
                  </a:txBody>
                  <a:tcPr anchor="ctr"/>
                </a:tc>
                <a:tc>
                  <a:txBody>
                    <a:bodyPr/>
                    <a:lstStyle/>
                    <a:p>
                      <a:pPr algn="ctr"/>
                      <a:r>
                        <a:rPr lang="en-GB" sz="1800" dirty="0" smtClean="0"/>
                        <a:t>4. Superman</a:t>
                      </a:r>
                    </a:p>
                    <a:p>
                      <a:pPr algn="ctr"/>
                      <a:r>
                        <a:rPr lang="en-GB" sz="1800" dirty="0" smtClean="0"/>
                        <a:t>#winning</a:t>
                      </a:r>
                      <a:endParaRPr lang="en-GB" sz="1800" dirty="0"/>
                    </a:p>
                  </a:txBody>
                  <a:tcPr anchor="ctr"/>
                </a:tc>
                <a:extLst>
                  <a:ext uri="{0D108BD9-81ED-4DB2-BD59-A6C34878D82A}">
                    <a16:rowId xmlns:a16="http://schemas.microsoft.com/office/drawing/2014/main" val="1050732160"/>
                  </a:ext>
                </a:extLst>
              </a:tr>
              <a:tr h="2709471">
                <a:tc>
                  <a:txBody>
                    <a:bodyPr/>
                    <a:lstStyle/>
                    <a:p>
                      <a:pPr algn="ctr"/>
                      <a:r>
                        <a:rPr lang="en-GB" sz="1800" b="1" dirty="0" smtClean="0"/>
                        <a:t>Intrapreneurship</a:t>
                      </a:r>
                      <a:endParaRPr lang="en-GB" sz="18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00000"/>
                          </a:solidFill>
                          <a:effectLst/>
                          <a:uLnTx/>
                          <a:uFillTx/>
                          <a:latin typeface="Arial"/>
                          <a:ea typeface="+mn-ea"/>
                          <a:cs typeface="+mn-cs"/>
                          <a:sym typeface="Arial"/>
                        </a:rPr>
                        <a:t>Circle deliverables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Full Package – delivery of E2E Intrapreneurship programme with all supporting structures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00000"/>
                          </a:solidFill>
                          <a:effectLst/>
                          <a:uLnTx/>
                          <a:uFillTx/>
                          <a:latin typeface="Arial"/>
                          <a:ea typeface="+mn-ea"/>
                          <a:cs typeface="+mn-cs"/>
                          <a:sym typeface="Arial"/>
                        </a:rPr>
                        <a:t>Time taken to delivery of projects: </a:t>
                      </a:r>
                      <a:r>
                        <a:rPr lang="en-GB" sz="1800" b="1" i="0" u="none" strike="noStrike" cap="none" dirty="0" smtClean="0">
                          <a:solidFill>
                            <a:schemeClr val="dk1"/>
                          </a:solidFill>
                          <a:effectLst/>
                          <a:latin typeface="+mn-lt"/>
                          <a:ea typeface="+mn-ea"/>
                          <a:cs typeface="+mn-cs"/>
                          <a:sym typeface="Arial"/>
                        </a:rPr>
                        <a:t>∞</a:t>
                      </a:r>
                      <a:endPar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Circle deliverables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Time taken to delivery of projects:  &gt;2 years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00000"/>
                          </a:solidFill>
                          <a:effectLst/>
                          <a:uLnTx/>
                          <a:uFillTx/>
                          <a:latin typeface="Arial"/>
                          <a:ea typeface="+mn-ea"/>
                          <a:cs typeface="+mn-cs"/>
                          <a:sym typeface="Arial"/>
                        </a:rPr>
                        <a:t>Circle deliverables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Using our unique delivery expertise to add a delivery ‘module’ to the existing programme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00000"/>
                          </a:solidFill>
                          <a:effectLst/>
                          <a:uLnTx/>
                          <a:uFillTx/>
                          <a:latin typeface="Arial"/>
                          <a:ea typeface="+mn-ea"/>
                          <a:cs typeface="+mn-cs"/>
                          <a:sym typeface="Arial"/>
                        </a:rPr>
                        <a:t>Time taken to delivery of projects</a:t>
                      </a: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 18 months to 2 years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Circle deliverables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Time taken to delivery of projects: &lt;12 months</a:t>
                      </a:r>
                    </a:p>
                  </a:txBody>
                  <a:tcPr anchor="ctr"/>
                </a:tc>
                <a:extLst>
                  <a:ext uri="{0D108BD9-81ED-4DB2-BD59-A6C34878D82A}">
                    <a16:rowId xmlns:a16="http://schemas.microsoft.com/office/drawing/2014/main" val="528647590"/>
                  </a:ext>
                </a:extLst>
              </a:tr>
              <a:tr h="2709471">
                <a:tc>
                  <a:txBody>
                    <a:bodyPr/>
                    <a:lstStyle/>
                    <a:p>
                      <a:pPr algn="ctr"/>
                      <a:r>
                        <a:rPr lang="en-GB" sz="1800" b="1" dirty="0" smtClean="0"/>
                        <a:t>Social Intrapreneurship</a:t>
                      </a:r>
                      <a:endParaRPr lang="en-GB" sz="18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Circle deliverables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mn-lt"/>
                          <a:ea typeface="+mn-ea"/>
                          <a:cs typeface="+mn-cs"/>
                          <a:sym typeface="Arial"/>
                        </a:rPr>
                        <a:t>Time taken to deliver: </a:t>
                      </a:r>
                      <a:r>
                        <a:rPr lang="en-GB" sz="1800" b="1" i="0" u="none" strike="noStrike" cap="none" dirty="0" smtClean="0">
                          <a:solidFill>
                            <a:schemeClr val="dk1"/>
                          </a:solidFill>
                          <a:effectLst/>
                          <a:latin typeface="+mn-lt"/>
                          <a:ea typeface="+mn-ea"/>
                          <a:cs typeface="+mn-cs"/>
                          <a:sym typeface="Arial"/>
                        </a:rPr>
                        <a:t>∞</a:t>
                      </a:r>
                      <a:r>
                        <a:rPr kumimoji="0" lang="en-GB" sz="1800" b="0" i="0" u="none" strike="noStrike" kern="0" cap="none" spc="0" normalizeH="0" baseline="0" noProof="0" dirty="0" smtClean="0">
                          <a:ln>
                            <a:noFill/>
                          </a:ln>
                          <a:solidFill>
                            <a:srgbClr val="000000"/>
                          </a:solidFill>
                          <a:effectLst/>
                          <a:uLnTx/>
                          <a:uFillTx/>
                          <a:latin typeface="+mn-lt"/>
                          <a:ea typeface="+mn-ea"/>
                          <a:cs typeface="+mn-cs"/>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Circle deliverables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Time taken to delivery of projects: &gt;4 years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Circle deliverables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Time taken to delivery of projects: 2 to 4 years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Circle deliverables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000000"/>
                          </a:solidFill>
                          <a:effectLst/>
                          <a:uLnTx/>
                          <a:uFillTx/>
                          <a:latin typeface="Arial"/>
                          <a:ea typeface="+mn-ea"/>
                          <a:cs typeface="+mn-cs"/>
                          <a:sym typeface="Arial"/>
                        </a:rPr>
                        <a:t>Time taken to delivery of projects: 12 to 18 months</a:t>
                      </a:r>
                    </a:p>
                  </a:txBody>
                  <a:tcPr anchor="ctr"/>
                </a:tc>
                <a:extLst>
                  <a:ext uri="{0D108BD9-81ED-4DB2-BD59-A6C34878D82A}">
                    <a16:rowId xmlns:a16="http://schemas.microsoft.com/office/drawing/2014/main" val="1646111624"/>
                  </a:ext>
                </a:extLst>
              </a:tr>
            </a:tbl>
          </a:graphicData>
        </a:graphic>
      </p:graphicFrame>
      <p:sp>
        <p:nvSpPr>
          <p:cNvPr id="8" name="Shape 131"/>
          <p:cNvSpPr/>
          <p:nvPr/>
        </p:nvSpPr>
        <p:spPr>
          <a:xfrm>
            <a:off x="1495701" y="1024339"/>
            <a:ext cx="21294870"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21531">
              <a:defRPr sz="8000" cap="all" spc="1279">
                <a:solidFill>
                  <a:srgbClr val="FF7E79"/>
                </a:solidFill>
                <a:latin typeface="DK Moonlight Serenade"/>
                <a:ea typeface="DK Moonlight Serenade"/>
                <a:cs typeface="DK Moonlight Serenade"/>
                <a:sym typeface="DK Moonlight Serenade"/>
              </a:defRPr>
            </a:pPr>
            <a:r>
              <a:rPr lang="en-GB" sz="5400" dirty="0" smtClean="0">
                <a:latin typeface="Jaapokki" charset="0"/>
                <a:ea typeface="Jaapokki" charset="0"/>
                <a:cs typeface="Jaapokki" charset="0"/>
              </a:rPr>
              <a:t>Intrapreneurship maturity model</a:t>
            </a:r>
            <a:endParaRPr dirty="0">
              <a:latin typeface="Jaapokki" charset="0"/>
              <a:ea typeface="Jaapokki" charset="0"/>
              <a:cs typeface="Jaapokki" charset="0"/>
            </a:endParaRPr>
          </a:p>
        </p:txBody>
      </p:sp>
      <p:pic>
        <p:nvPicPr>
          <p:cNvPr id="9" name="Picture 8"/>
          <p:cNvPicPr>
            <a:picLocks/>
          </p:cNvPicPr>
          <p:nvPr/>
        </p:nvPicPr>
        <p:blipFill>
          <a:blip r:embed="rId4">
            <a:extLst/>
          </a:blip>
          <a:stretch>
            <a:fillRect/>
          </a:stretch>
        </p:blipFill>
        <p:spPr>
          <a:xfrm>
            <a:off x="4416803" y="2391224"/>
            <a:ext cx="15452666" cy="76201"/>
          </a:xfrm>
          <a:prstGeom prst="rect">
            <a:avLst/>
          </a:prstGeom>
        </p:spPr>
      </p:pic>
      <p:pic>
        <p:nvPicPr>
          <p:cNvPr id="1026" name="Picture 2" descr="Image result for barclay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17357" y="10805859"/>
            <a:ext cx="1329845" cy="7480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unilever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4724" y="10671347"/>
            <a:ext cx="1029017" cy="102901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ile:Royal DSM.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7132" y="10878377"/>
            <a:ext cx="1209675" cy="58102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bm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9245" y="10683547"/>
            <a:ext cx="1906214" cy="9566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pears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25007" y="10626397"/>
            <a:ext cx="1424103" cy="1124746"/>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6813755" y="9975923"/>
            <a:ext cx="14394426" cy="2440372"/>
          </a:xfrm>
          <a:prstGeom prst="rightArrow">
            <a:avLst>
              <a:gd name="adj1" fmla="val 50000"/>
              <a:gd name="adj2" fmla="val 2703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08679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77" y="116143"/>
            <a:ext cx="24177523" cy="13599857"/>
          </a:xfrm>
          <a:prstGeom prst="rect">
            <a:avLst/>
          </a:prstGeom>
        </p:spPr>
      </p:pic>
    </p:spTree>
    <p:extLst>
      <p:ext uri="{BB962C8B-B14F-4D97-AF65-F5344CB8AC3E}">
        <p14:creationId xmlns:p14="http://schemas.microsoft.com/office/powerpoint/2010/main" val="2737822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2">
            <a:extLst/>
          </a:blip>
          <a:stretch>
            <a:fillRect/>
          </a:stretch>
        </p:blipFill>
        <p:spPr>
          <a:xfrm>
            <a:off x="301136" y="243460"/>
            <a:ext cx="23827827" cy="13211283"/>
          </a:xfrm>
          <a:prstGeom prst="rect">
            <a:avLst/>
          </a:prstGeom>
        </p:spPr>
      </p:pic>
      <p:pic>
        <p:nvPicPr>
          <p:cNvPr id="6" name="COYI_FO3269418FF2_v3_HighResolutionTransparentDrop.png"/>
          <p:cNvPicPr>
            <a:picLocks noChangeAspect="1"/>
          </p:cNvPicPr>
          <p:nvPr/>
        </p:nvPicPr>
        <p:blipFill>
          <a:blip r:embed="rId3">
            <a:extLst/>
          </a:blip>
          <a:stretch>
            <a:fillRect/>
          </a:stretch>
        </p:blipFill>
        <p:spPr>
          <a:xfrm>
            <a:off x="590675" y="552942"/>
            <a:ext cx="1810051" cy="1810051"/>
          </a:xfrm>
          <a:prstGeom prst="rect">
            <a:avLst/>
          </a:prstGeom>
          <a:ln w="12700">
            <a:miter lim="400000"/>
          </a:ln>
        </p:spPr>
      </p:pic>
      <p:sp>
        <p:nvSpPr>
          <p:cNvPr id="7" name="Shape 131"/>
          <p:cNvSpPr/>
          <p:nvPr/>
        </p:nvSpPr>
        <p:spPr>
          <a:xfrm>
            <a:off x="1879162" y="608841"/>
            <a:ext cx="21294870" cy="17645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21531">
              <a:defRPr sz="8000" cap="all" spc="1279">
                <a:solidFill>
                  <a:srgbClr val="FF7E79"/>
                </a:solidFill>
                <a:latin typeface="DK Moonlight Serenade"/>
                <a:ea typeface="DK Moonlight Serenade"/>
                <a:cs typeface="DK Moonlight Serenade"/>
                <a:sym typeface="DK Moonlight Serenade"/>
              </a:defRPr>
            </a:pPr>
            <a:r>
              <a:rPr lang="en-GB" sz="5400" dirty="0" smtClean="0">
                <a:latin typeface="Jaapokki" charset="0"/>
                <a:ea typeface="Jaapokki" charset="0"/>
                <a:cs typeface="Jaapokki" charset="0"/>
              </a:rPr>
              <a:t>...Crowd Sourcing Intrapreneurship Best Practice From…</a:t>
            </a:r>
            <a:endParaRPr dirty="0">
              <a:latin typeface="Jaapokki" charset="0"/>
              <a:ea typeface="Jaapokki" charset="0"/>
              <a:cs typeface="Jaapokki" charset="0"/>
            </a:endParaRPr>
          </a:p>
        </p:txBody>
      </p:sp>
      <p:pic>
        <p:nvPicPr>
          <p:cNvPr id="8" name="Picture 7"/>
          <p:cNvPicPr>
            <a:picLocks/>
          </p:cNvPicPr>
          <p:nvPr/>
        </p:nvPicPr>
        <p:blipFill>
          <a:blip r:embed="rId4">
            <a:extLst/>
          </a:blip>
          <a:stretch>
            <a:fillRect/>
          </a:stretch>
        </p:blipFill>
        <p:spPr>
          <a:xfrm>
            <a:off x="4416803" y="2391224"/>
            <a:ext cx="15452666" cy="76201"/>
          </a:xfrm>
          <a:prstGeom prst="rect">
            <a:avLst/>
          </a:prstGeom>
        </p:spPr>
      </p:pic>
      <p:sp>
        <p:nvSpPr>
          <p:cNvPr id="2" name="AutoShape 2" descr="Image result for ds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8720" y="2550547"/>
            <a:ext cx="8032658" cy="10710211"/>
          </a:xfrm>
          <a:prstGeom prst="rect">
            <a:avLst/>
          </a:prstGeom>
        </p:spPr>
      </p:pic>
    </p:spTree>
    <p:extLst>
      <p:ext uri="{BB962C8B-B14F-4D97-AF65-F5344CB8AC3E}">
        <p14:creationId xmlns:p14="http://schemas.microsoft.com/office/powerpoint/2010/main" val="2908379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p:cNvPicPr>
          <p:nvPr/>
        </p:nvPicPr>
        <p:blipFill>
          <a:blip r:embed="rId3">
            <a:extLst/>
          </a:blip>
          <a:stretch>
            <a:fillRect/>
          </a:stretch>
        </p:blipFill>
        <p:spPr>
          <a:xfrm>
            <a:off x="301136" y="243460"/>
            <a:ext cx="23827827" cy="13211283"/>
          </a:xfrm>
          <a:prstGeom prst="rect">
            <a:avLst/>
          </a:prstGeom>
        </p:spPr>
      </p:pic>
      <p:pic>
        <p:nvPicPr>
          <p:cNvPr id="4" name="COYI_FO3269418FF2_v3_HighResolutionTransparentDrop.png"/>
          <p:cNvPicPr>
            <a:picLocks noChangeAspect="1"/>
          </p:cNvPicPr>
          <p:nvPr/>
        </p:nvPicPr>
        <p:blipFill>
          <a:blip r:embed="rId4">
            <a:extLst/>
          </a:blip>
          <a:stretch>
            <a:fillRect/>
          </a:stretch>
        </p:blipFill>
        <p:spPr>
          <a:xfrm>
            <a:off x="590675" y="552942"/>
            <a:ext cx="1810051" cy="1810051"/>
          </a:xfrm>
          <a:prstGeom prst="rect">
            <a:avLst/>
          </a:prstGeom>
          <a:ln w="12700">
            <a:miter lim="400000"/>
          </a:ln>
        </p:spPr>
      </p:pic>
      <p:sp>
        <p:nvSpPr>
          <p:cNvPr id="5" name="Shape 131"/>
          <p:cNvSpPr/>
          <p:nvPr/>
        </p:nvSpPr>
        <p:spPr>
          <a:xfrm>
            <a:off x="1495701" y="1024339"/>
            <a:ext cx="21294870"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21531">
              <a:defRPr sz="8000" cap="all" spc="1279">
                <a:solidFill>
                  <a:srgbClr val="FF7E79"/>
                </a:solidFill>
                <a:latin typeface="DK Moonlight Serenade"/>
                <a:ea typeface="DK Moonlight Serenade"/>
                <a:cs typeface="DK Moonlight Serenade"/>
                <a:sym typeface="DK Moonlight Serenade"/>
              </a:defRPr>
            </a:pPr>
            <a:r>
              <a:rPr lang="en-GB" sz="5400" dirty="0" smtClean="0">
                <a:latin typeface="Jaapokki" charset="0"/>
                <a:ea typeface="Jaapokki" charset="0"/>
                <a:cs typeface="Jaapokki" charset="0"/>
              </a:rPr>
              <a:t>our 5C Project Lifecycle</a:t>
            </a:r>
            <a:endParaRPr dirty="0">
              <a:latin typeface="Jaapokki" charset="0"/>
              <a:ea typeface="Jaapokki" charset="0"/>
              <a:cs typeface="Jaapokki" charset="0"/>
            </a:endParaRPr>
          </a:p>
        </p:txBody>
      </p:sp>
      <p:pic>
        <p:nvPicPr>
          <p:cNvPr id="6" name="Picture 5"/>
          <p:cNvPicPr>
            <a:picLocks/>
          </p:cNvPicPr>
          <p:nvPr/>
        </p:nvPicPr>
        <p:blipFill>
          <a:blip r:embed="rId5">
            <a:extLst/>
          </a:blip>
          <a:stretch>
            <a:fillRect/>
          </a:stretch>
        </p:blipFill>
        <p:spPr>
          <a:xfrm>
            <a:off x="4416803" y="2391224"/>
            <a:ext cx="15452666" cy="76201"/>
          </a:xfrm>
          <a:prstGeom prst="rect">
            <a:avLst/>
          </a:prstGeom>
        </p:spPr>
      </p:pic>
      <p:pic>
        <p:nvPicPr>
          <p:cNvPr id="9" name="Shape 358"/>
          <p:cNvPicPr preferRelativeResize="0"/>
          <p:nvPr/>
        </p:nvPicPr>
        <p:blipFill rotWithShape="1">
          <a:blip r:embed="rId6">
            <a:alphaModFix/>
            <a:duotone>
              <a:prstClr val="black"/>
              <a:schemeClr val="accent5">
                <a:tint val="45000"/>
                <a:satMod val="400000"/>
              </a:schemeClr>
            </a:duotone>
            <a:extLst>
              <a:ext uri="{BEBA8EAE-BF5A-486C-A8C5-ECC9F3942E4B}">
                <a14:imgProps xmlns:a14="http://schemas.microsoft.com/office/drawing/2010/main">
                  <a14:imgLayer r:embed="rId7">
                    <a14:imgEffect>
                      <a14:sharpenSoften amount="50000"/>
                    </a14:imgEffect>
                    <a14:imgEffect>
                      <a14:colorTemperature colorTemp="11200"/>
                    </a14:imgEffect>
                    <a14:imgEffect>
                      <a14:saturation sat="0"/>
                    </a14:imgEffect>
                    <a14:imgEffect>
                      <a14:brightnessContrast bright="40000" contrast="40000"/>
                    </a14:imgEffect>
                  </a14:imgLayer>
                </a14:imgProps>
              </a:ext>
            </a:extLst>
          </a:blip>
          <a:srcRect/>
          <a:stretch/>
        </p:blipFill>
        <p:spPr>
          <a:xfrm>
            <a:off x="389681" y="5185428"/>
            <a:ext cx="24327997" cy="8118397"/>
          </a:xfrm>
          <a:prstGeom prst="rect">
            <a:avLst/>
          </a:prstGeom>
          <a:noFill/>
          <a:ln>
            <a:noFill/>
          </a:ln>
        </p:spPr>
      </p:pic>
      <p:cxnSp>
        <p:nvCxnSpPr>
          <p:cNvPr id="25" name="Shape 374"/>
          <p:cNvCxnSpPr/>
          <p:nvPr/>
        </p:nvCxnSpPr>
        <p:spPr>
          <a:xfrm rot="10800000">
            <a:off x="10539114" y="5654231"/>
            <a:ext cx="0" cy="6564797"/>
          </a:xfrm>
          <a:prstGeom prst="straightConnector1">
            <a:avLst/>
          </a:prstGeom>
          <a:noFill/>
          <a:ln w="38100" cap="flat" cmpd="sng">
            <a:solidFill>
              <a:srgbClr val="A7A7A7"/>
            </a:solidFill>
            <a:prstDash val="dash"/>
            <a:round/>
            <a:headEnd type="none" w="med" len="med"/>
            <a:tailEnd type="none" w="med" len="med"/>
          </a:ln>
        </p:spPr>
      </p:cxnSp>
      <p:sp>
        <p:nvSpPr>
          <p:cNvPr id="19" name="Shape 368"/>
          <p:cNvSpPr txBox="1"/>
          <p:nvPr/>
        </p:nvSpPr>
        <p:spPr>
          <a:xfrm>
            <a:off x="6029554" y="2968313"/>
            <a:ext cx="2319384" cy="931997"/>
          </a:xfrm>
          <a:prstGeom prst="rect">
            <a:avLst/>
          </a:prstGeom>
          <a:noFill/>
          <a:ln>
            <a:noFill/>
          </a:ln>
        </p:spPr>
        <p:txBody>
          <a:bodyPr lIns="243800" tIns="243800" rIns="243800" bIns="243800" anchor="t" anchorCtr="0">
            <a:noAutofit/>
          </a:bodyPr>
          <a:lstStyle/>
          <a:p>
            <a:pPr algn="ctr">
              <a:buClr>
                <a:srgbClr val="888888"/>
              </a:buClr>
              <a:buSzPct val="25000"/>
            </a:pPr>
            <a:r>
              <a:rPr lang="en-GB" sz="3200" b="1" dirty="0" smtClean="0">
                <a:solidFill>
                  <a:schemeClr val="accent5">
                    <a:lumMod val="60000"/>
                    <a:lumOff val="40000"/>
                  </a:schemeClr>
                </a:solidFill>
                <a:latin typeface="Jaapokki" charset="0"/>
                <a:ea typeface="Jaapokki" charset="0"/>
                <a:cs typeface="Jaapokki" charset="0"/>
                <a:sym typeface="Verdana"/>
              </a:rPr>
              <a:t>Convert</a:t>
            </a:r>
            <a:endParaRPr lang="en" sz="3200" b="1" dirty="0">
              <a:solidFill>
                <a:schemeClr val="accent5">
                  <a:lumMod val="60000"/>
                  <a:lumOff val="40000"/>
                </a:schemeClr>
              </a:solidFill>
              <a:latin typeface="Jaapokki" charset="0"/>
              <a:ea typeface="Jaapokki" charset="0"/>
              <a:cs typeface="Jaapokki" charset="0"/>
              <a:sym typeface="Verdana"/>
            </a:endParaRPr>
          </a:p>
        </p:txBody>
      </p:sp>
      <p:sp>
        <p:nvSpPr>
          <p:cNvPr id="20" name="Shape 369"/>
          <p:cNvSpPr txBox="1"/>
          <p:nvPr/>
        </p:nvSpPr>
        <p:spPr>
          <a:xfrm>
            <a:off x="8781512" y="2968313"/>
            <a:ext cx="2358400" cy="931997"/>
          </a:xfrm>
          <a:prstGeom prst="rect">
            <a:avLst/>
          </a:prstGeom>
          <a:noFill/>
          <a:ln>
            <a:noFill/>
          </a:ln>
        </p:spPr>
        <p:txBody>
          <a:bodyPr lIns="243800" tIns="243800" rIns="243800" bIns="243800" anchor="t" anchorCtr="0">
            <a:noAutofit/>
          </a:bodyPr>
          <a:lstStyle/>
          <a:p>
            <a:pPr algn="ctr">
              <a:buClr>
                <a:srgbClr val="888888"/>
              </a:buClr>
              <a:buSzPct val="25000"/>
            </a:pPr>
            <a:r>
              <a:rPr lang="en-GB" sz="3200" b="1" dirty="0" smtClean="0">
                <a:solidFill>
                  <a:schemeClr val="accent5">
                    <a:lumMod val="60000"/>
                    <a:lumOff val="40000"/>
                  </a:schemeClr>
                </a:solidFill>
                <a:latin typeface="Jaapokki" charset="0"/>
                <a:ea typeface="Jaapokki" charset="0"/>
                <a:cs typeface="Jaapokki" charset="0"/>
                <a:sym typeface="Verdana"/>
              </a:rPr>
              <a:t>Create</a:t>
            </a:r>
            <a:endParaRPr lang="en" sz="3200" b="1" dirty="0">
              <a:solidFill>
                <a:schemeClr val="accent5">
                  <a:lumMod val="60000"/>
                  <a:lumOff val="40000"/>
                </a:schemeClr>
              </a:solidFill>
              <a:latin typeface="Jaapokki" charset="0"/>
              <a:ea typeface="Jaapokki" charset="0"/>
              <a:cs typeface="Jaapokki" charset="0"/>
              <a:sym typeface="Verdana"/>
            </a:endParaRPr>
          </a:p>
        </p:txBody>
      </p:sp>
      <p:sp>
        <p:nvSpPr>
          <p:cNvPr id="21" name="Shape 370"/>
          <p:cNvSpPr txBox="1"/>
          <p:nvPr/>
        </p:nvSpPr>
        <p:spPr>
          <a:xfrm>
            <a:off x="11855105" y="2968313"/>
            <a:ext cx="2698442" cy="931997"/>
          </a:xfrm>
          <a:prstGeom prst="rect">
            <a:avLst/>
          </a:prstGeom>
          <a:noFill/>
          <a:ln>
            <a:noFill/>
          </a:ln>
        </p:spPr>
        <p:txBody>
          <a:bodyPr lIns="243800" tIns="243800" rIns="243800" bIns="243800" anchor="t" anchorCtr="0">
            <a:noAutofit/>
          </a:bodyPr>
          <a:lstStyle/>
          <a:p>
            <a:pPr algn="ctr">
              <a:buClr>
                <a:srgbClr val="888888"/>
              </a:buClr>
              <a:buSzPct val="25000"/>
            </a:pPr>
            <a:r>
              <a:rPr lang="en-GB" sz="3200" b="1" dirty="0" smtClean="0">
                <a:solidFill>
                  <a:schemeClr val="accent5">
                    <a:lumMod val="60000"/>
                    <a:lumOff val="40000"/>
                  </a:schemeClr>
                </a:solidFill>
                <a:latin typeface="Jaapokki" charset="0"/>
                <a:ea typeface="Jaapokki" charset="0"/>
                <a:cs typeface="Jaapokki" charset="0"/>
                <a:sym typeface="Verdana"/>
              </a:rPr>
              <a:t>Construct</a:t>
            </a:r>
            <a:endParaRPr lang="en" sz="3200" b="1" dirty="0">
              <a:solidFill>
                <a:schemeClr val="accent5">
                  <a:lumMod val="60000"/>
                  <a:lumOff val="40000"/>
                </a:schemeClr>
              </a:solidFill>
              <a:latin typeface="Jaapokki" charset="0"/>
              <a:ea typeface="Jaapokki" charset="0"/>
              <a:cs typeface="Jaapokki" charset="0"/>
              <a:sym typeface="Verdana"/>
            </a:endParaRPr>
          </a:p>
        </p:txBody>
      </p:sp>
      <p:sp>
        <p:nvSpPr>
          <p:cNvPr id="23" name="Shape 372"/>
          <p:cNvSpPr txBox="1"/>
          <p:nvPr/>
        </p:nvSpPr>
        <p:spPr>
          <a:xfrm>
            <a:off x="15365301" y="2958060"/>
            <a:ext cx="2358400" cy="931997"/>
          </a:xfrm>
          <a:prstGeom prst="rect">
            <a:avLst/>
          </a:prstGeom>
          <a:noFill/>
          <a:ln>
            <a:noFill/>
          </a:ln>
        </p:spPr>
        <p:txBody>
          <a:bodyPr lIns="243800" tIns="243800" rIns="243800" bIns="243800" anchor="t" anchorCtr="0">
            <a:noAutofit/>
          </a:bodyPr>
          <a:lstStyle/>
          <a:p>
            <a:pPr algn="ctr">
              <a:buClr>
                <a:srgbClr val="888888"/>
              </a:buClr>
              <a:buSzPct val="25000"/>
            </a:pPr>
            <a:r>
              <a:rPr lang="en-GB" sz="3200" b="1" dirty="0" smtClean="0">
                <a:solidFill>
                  <a:schemeClr val="accent5">
                    <a:lumMod val="60000"/>
                    <a:lumOff val="40000"/>
                  </a:schemeClr>
                </a:solidFill>
                <a:latin typeface="Jaapokki" charset="0"/>
                <a:ea typeface="Jaapokki" charset="0"/>
                <a:cs typeface="Jaapokki" charset="0"/>
                <a:sym typeface="Verdana"/>
              </a:rPr>
              <a:t>Commit</a:t>
            </a:r>
            <a:endParaRPr lang="en" sz="3200" b="1" dirty="0">
              <a:solidFill>
                <a:schemeClr val="accent5">
                  <a:lumMod val="60000"/>
                  <a:lumOff val="40000"/>
                </a:schemeClr>
              </a:solidFill>
              <a:latin typeface="Jaapokki" charset="0"/>
              <a:ea typeface="Jaapokki" charset="0"/>
              <a:cs typeface="Jaapokki" charset="0"/>
              <a:sym typeface="Verdana"/>
            </a:endParaRPr>
          </a:p>
        </p:txBody>
      </p:sp>
      <p:sp>
        <p:nvSpPr>
          <p:cNvPr id="24" name="Shape 373"/>
          <p:cNvSpPr txBox="1"/>
          <p:nvPr/>
        </p:nvSpPr>
        <p:spPr>
          <a:xfrm>
            <a:off x="19100963" y="2968313"/>
            <a:ext cx="2651571" cy="931997"/>
          </a:xfrm>
          <a:prstGeom prst="rect">
            <a:avLst/>
          </a:prstGeom>
          <a:noFill/>
          <a:ln>
            <a:noFill/>
          </a:ln>
        </p:spPr>
        <p:txBody>
          <a:bodyPr lIns="243800" tIns="243800" rIns="243800" bIns="243800" anchor="t" anchorCtr="0">
            <a:noAutofit/>
          </a:bodyPr>
          <a:lstStyle/>
          <a:p>
            <a:pPr algn="ctr">
              <a:buClr>
                <a:srgbClr val="888888"/>
              </a:buClr>
              <a:buSzPct val="25000"/>
            </a:pPr>
            <a:r>
              <a:rPr lang="en-GB" sz="3200" b="1" dirty="0" smtClean="0">
                <a:solidFill>
                  <a:schemeClr val="accent5">
                    <a:lumMod val="60000"/>
                    <a:lumOff val="40000"/>
                  </a:schemeClr>
                </a:solidFill>
                <a:latin typeface="Jaapokki" charset="0"/>
                <a:ea typeface="Jaapokki" charset="0"/>
                <a:cs typeface="Jaapokki" charset="0"/>
                <a:sym typeface="Verdana"/>
              </a:rPr>
              <a:t>Control</a:t>
            </a:r>
            <a:endParaRPr lang="en" sz="3200" b="1" dirty="0">
              <a:solidFill>
                <a:schemeClr val="accent5">
                  <a:lumMod val="60000"/>
                  <a:lumOff val="40000"/>
                </a:schemeClr>
              </a:solidFill>
              <a:latin typeface="Jaapokki" charset="0"/>
              <a:ea typeface="Jaapokki" charset="0"/>
              <a:cs typeface="Jaapokki" charset="0"/>
              <a:sym typeface="Verdana"/>
            </a:endParaRPr>
          </a:p>
        </p:txBody>
      </p:sp>
      <p:grpSp>
        <p:nvGrpSpPr>
          <p:cNvPr id="42" name="Group 41"/>
          <p:cNvGrpSpPr/>
          <p:nvPr/>
        </p:nvGrpSpPr>
        <p:grpSpPr>
          <a:xfrm>
            <a:off x="6456140" y="3752543"/>
            <a:ext cx="14633900" cy="1743529"/>
            <a:chOff x="2512183" y="4021326"/>
            <a:chExt cx="14633900" cy="1743529"/>
          </a:xfrm>
        </p:grpSpPr>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4550" y="4280948"/>
              <a:ext cx="1292592" cy="1292592"/>
            </a:xfrm>
            <a:prstGeom prst="rect">
              <a:avLst/>
            </a:prstGeom>
          </p:spPr>
        </p:pic>
        <p:grpSp>
          <p:nvGrpSpPr>
            <p:cNvPr id="22" name="Group 21"/>
            <p:cNvGrpSpPr/>
            <p:nvPr/>
          </p:nvGrpSpPr>
          <p:grpSpPr>
            <a:xfrm>
              <a:off x="2512183" y="4021326"/>
              <a:ext cx="14633900" cy="1743529"/>
              <a:chOff x="2512183" y="4021326"/>
              <a:chExt cx="14633900" cy="1743529"/>
            </a:xfrm>
          </p:grpSpPr>
          <p:sp>
            <p:nvSpPr>
              <p:cNvPr id="2" name="Striped Right Arrow 1"/>
              <p:cNvSpPr/>
              <p:nvPr/>
            </p:nvSpPr>
            <p:spPr>
              <a:xfrm>
                <a:off x="3987407" y="4853904"/>
                <a:ext cx="1062338" cy="631535"/>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35" name="Striped Right Arrow 34"/>
              <p:cNvSpPr/>
              <p:nvPr/>
            </p:nvSpPr>
            <p:spPr>
              <a:xfrm>
                <a:off x="7156680" y="4853904"/>
                <a:ext cx="1062338" cy="631535"/>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36" name="Striped Right Arrow 35"/>
              <p:cNvSpPr/>
              <p:nvPr/>
            </p:nvSpPr>
            <p:spPr>
              <a:xfrm>
                <a:off x="10185343" y="4857702"/>
                <a:ext cx="1062338" cy="631535"/>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2183" y="4425863"/>
                <a:ext cx="1129654" cy="1129654"/>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74788" y="4021326"/>
                <a:ext cx="1743529" cy="1743529"/>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85185" y="4212642"/>
                <a:ext cx="1360898" cy="1360898"/>
              </a:xfrm>
              <a:prstGeom prst="rect">
                <a:avLst/>
              </a:prstGeom>
            </p:spPr>
          </p:pic>
          <p:sp>
            <p:nvSpPr>
              <p:cNvPr id="39" name="Striped Right Arrow 38"/>
              <p:cNvSpPr/>
              <p:nvPr/>
            </p:nvSpPr>
            <p:spPr>
              <a:xfrm>
                <a:off x="13845424" y="4846074"/>
                <a:ext cx="1062338" cy="631535"/>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sp>
        <p:nvSpPr>
          <p:cNvPr id="40" name="Shape 322"/>
          <p:cNvSpPr txBox="1"/>
          <p:nvPr/>
        </p:nvSpPr>
        <p:spPr>
          <a:xfrm>
            <a:off x="2051094" y="12234670"/>
            <a:ext cx="10032047" cy="1594708"/>
          </a:xfrm>
          <a:prstGeom prst="rect">
            <a:avLst/>
          </a:prstGeom>
          <a:noFill/>
          <a:ln>
            <a:noFill/>
          </a:ln>
        </p:spPr>
        <p:txBody>
          <a:bodyPr lIns="213467" tIns="213467" rIns="213467" bIns="213467" anchor="t" anchorCtr="0">
            <a:noAutofit/>
          </a:bodyPr>
          <a:lstStyle/>
          <a:p>
            <a:pPr>
              <a:buClr>
                <a:srgbClr val="000000"/>
              </a:buClr>
              <a:buSzPct val="25000"/>
            </a:pPr>
            <a:r>
              <a:rPr lang="en-GB" sz="2933" dirty="0" smtClean="0">
                <a:solidFill>
                  <a:srgbClr val="888888"/>
                </a:solidFill>
                <a:latin typeface="Jaapokki" charset="0"/>
                <a:ea typeface="Jaapokki" charset="0"/>
                <a:cs typeface="Jaapokki" charset="0"/>
                <a:sym typeface="Verdana"/>
              </a:rPr>
              <a:t>Time, Energy &amp; Resources</a:t>
            </a:r>
            <a:endParaRPr lang="en" sz="2933" dirty="0">
              <a:solidFill>
                <a:srgbClr val="888888"/>
              </a:solidFill>
              <a:latin typeface="Jaapokki" charset="0"/>
              <a:ea typeface="Jaapokki" charset="0"/>
              <a:cs typeface="Jaapokki" charset="0"/>
              <a:sym typeface="Verdana"/>
            </a:endParaRPr>
          </a:p>
        </p:txBody>
      </p:sp>
      <p:sp>
        <p:nvSpPr>
          <p:cNvPr id="41" name="Striped Right Arrow 40"/>
          <p:cNvSpPr/>
          <p:nvPr/>
        </p:nvSpPr>
        <p:spPr>
          <a:xfrm>
            <a:off x="6924600" y="12467194"/>
            <a:ext cx="682018" cy="334488"/>
          </a:xfrm>
          <a:prstGeom prst="striped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4" name="Picture 43"/>
          <p:cNvPicPr>
            <a:picLocks noChangeAspect="1"/>
          </p:cNvPicPr>
          <p:nvPr/>
        </p:nvPicPr>
        <p:blipFill>
          <a:blip r:embed="rId12"/>
          <a:stretch>
            <a:fillRect/>
          </a:stretch>
        </p:blipFill>
        <p:spPr>
          <a:xfrm>
            <a:off x="12394512" y="4036439"/>
            <a:ext cx="1372474" cy="1372474"/>
          </a:xfrm>
          <a:prstGeom prst="rect">
            <a:avLst/>
          </a:prstGeom>
        </p:spPr>
      </p:pic>
      <p:sp>
        <p:nvSpPr>
          <p:cNvPr id="45" name="Rectangle 44"/>
          <p:cNvSpPr/>
          <p:nvPr/>
        </p:nvSpPr>
        <p:spPr>
          <a:xfrm>
            <a:off x="21845440" y="12917619"/>
            <a:ext cx="1919115" cy="307777"/>
          </a:xfrm>
          <a:prstGeom prst="rect">
            <a:avLst/>
          </a:prstGeom>
        </p:spPr>
        <p:txBody>
          <a:bodyPr wrap="none">
            <a:spAutoFit/>
          </a:bodyPr>
          <a:lstStyle/>
          <a:p>
            <a:r>
              <a:rPr lang="en-US" dirty="0">
                <a:latin typeface="Jaapokki" charset="0"/>
                <a:ea typeface="Jaapokki" charset="0"/>
                <a:cs typeface="Jaapokki" charset="0"/>
              </a:rPr>
              <a:t>"designed by </a:t>
            </a:r>
            <a:r>
              <a:rPr lang="en-US" dirty="0" err="1" smtClean="0">
                <a:latin typeface="Jaapokki" charset="0"/>
                <a:ea typeface="Jaapokki" charset="0"/>
                <a:cs typeface="Jaapokki" charset="0"/>
              </a:rPr>
              <a:t>Flaticon</a:t>
            </a:r>
            <a:endParaRPr lang="en-US" dirty="0">
              <a:effectLst/>
              <a:latin typeface="Jaapokki" charset="0"/>
              <a:ea typeface="Jaapokki" charset="0"/>
              <a:cs typeface="Jaapokki" charset="0"/>
            </a:endParaRPr>
          </a:p>
        </p:txBody>
      </p:sp>
    </p:spTree>
    <p:extLst>
      <p:ext uri="{BB962C8B-B14F-4D97-AF65-F5344CB8AC3E}">
        <p14:creationId xmlns:p14="http://schemas.microsoft.com/office/powerpoint/2010/main" val="374071448"/>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i="http://www.w3.org/2001/XMLSchema-instance" xmlns:xsd="http://www.w3.org/2001/XMLSchema" xmlns="http://www.boldonjames.com/2008/01/sie/internal/label" sislVersion="0" policy="d4161281-19ac-4487-8e19-1947623352c0" origin="userSelected">
  <element uid="id_classification_nonbusiness" value=""/>
</sisl>
</file>

<file path=customXml/itemProps1.xml><?xml version="1.0" encoding="utf-8"?>
<ds:datastoreItem xmlns:ds="http://schemas.openxmlformats.org/officeDocument/2006/customXml" ds:itemID="{9D01501E-249F-4229-ADB6-3D0532E47CBE}">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otalTime>45203</TotalTime>
  <Words>755</Words>
  <Application>Microsoft Office PowerPoint</Application>
  <PresentationFormat>Custom</PresentationFormat>
  <Paragraphs>129</Paragraphs>
  <Slides>12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Avenir</vt:lpstr>
      <vt:lpstr>DK Moonlight Serenade</vt:lpstr>
      <vt:lpstr>Helvetica Neue</vt:lpstr>
      <vt:lpstr>Jaapokki</vt:lpstr>
      <vt:lpstr>Verdana</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Heard, Tim : Corporate CIO</dc:creator>
  <cp:lastModifiedBy>Heard, Tim : Corporate CIO</cp:lastModifiedBy>
  <cp:revision>359</cp:revision>
  <dcterms:modified xsi:type="dcterms:W3CDTF">2018-03-21T11:44:56Z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754cbb2-29ed-4ffe-af90-a08465e0dd2c_Enabled">
    <vt:lpwstr>True</vt:lpwstr>
  </property>
  <property fmtid="{D5CDD505-2E9C-101B-9397-08002B2CF9AE}" pid="3" name="MSIP_Label_c754cbb2-29ed-4ffe-af90-a08465e0dd2c_SiteId">
    <vt:lpwstr>c4b62f1d-01e0-4107-a0cc-5ac886858b23</vt:lpwstr>
  </property>
  <property fmtid="{D5CDD505-2E9C-101B-9397-08002B2CF9AE}" pid="4" name="MSIP_Label_c754cbb2-29ed-4ffe-af90-a08465e0dd2c_Ref">
    <vt:lpwstr>https://api.informationprotection.azure.com/api/c4b62f1d-01e0-4107-a0cc-5ac886858b23</vt:lpwstr>
  </property>
  <property fmtid="{D5CDD505-2E9C-101B-9397-08002B2CF9AE}" pid="5" name="MSIP_Label_c754cbb2-29ed-4ffe-af90-a08465e0dd2c_SetBy">
    <vt:lpwstr>H04414004@client.barclayscorp.com</vt:lpwstr>
  </property>
  <property fmtid="{D5CDD505-2E9C-101B-9397-08002B2CF9AE}" pid="6" name="MSIP_Label_c754cbb2-29ed-4ffe-af90-a08465e0dd2c_SetDate">
    <vt:lpwstr>2017-06-13T09:25:14.3837031+01:00</vt:lpwstr>
  </property>
  <property fmtid="{D5CDD505-2E9C-101B-9397-08002B2CF9AE}" pid="7" name="MSIP_Label_c754cbb2-29ed-4ffe-af90-a08465e0dd2c_Name">
    <vt:lpwstr>Unrestricted</vt:lpwstr>
  </property>
  <property fmtid="{D5CDD505-2E9C-101B-9397-08002B2CF9AE}" pid="8" name="MSIP_Label_c754cbb2-29ed-4ffe-af90-a08465e0dd2c_Application">
    <vt:lpwstr>Microsoft Azure Information Protection</vt:lpwstr>
  </property>
  <property fmtid="{D5CDD505-2E9C-101B-9397-08002B2CF9AE}" pid="9" name="MSIP_Label_c754cbb2-29ed-4ffe-af90-a08465e0dd2c_Extended_MSFT_Method">
    <vt:lpwstr>Manual</vt:lpwstr>
  </property>
  <property fmtid="{D5CDD505-2E9C-101B-9397-08002B2CF9AE}" pid="10" name="BarclaysDC">
    <vt:lpwstr>Unrestricted</vt:lpwstr>
  </property>
  <property fmtid="{D5CDD505-2E9C-101B-9397-08002B2CF9AE}" pid="11" name="_AdHocReviewCycleID">
    <vt:i4>-883319428</vt:i4>
  </property>
  <property fmtid="{D5CDD505-2E9C-101B-9397-08002B2CF9AE}" pid="12" name="_NewReviewCycle">
    <vt:lpwstr/>
  </property>
  <property fmtid="{D5CDD505-2E9C-101B-9397-08002B2CF9AE}" pid="13" name="_EmailSubject">
    <vt:lpwstr>Placeholder: COYI 2018 Strategy Review with Advisors Gifford Pinchot and Harry Scarbrough</vt:lpwstr>
  </property>
  <property fmtid="{D5CDD505-2E9C-101B-9397-08002B2CF9AE}" pid="14" name="_AuthorEmail">
    <vt:lpwstr>Tim.Heard@barclayscorp.com</vt:lpwstr>
  </property>
  <property fmtid="{D5CDD505-2E9C-101B-9397-08002B2CF9AE}" pid="15" name="_AuthorEmailDisplayName">
    <vt:lpwstr>Heard, Tim : Barclays UK</vt:lpwstr>
  </property>
  <property fmtid="{D5CDD505-2E9C-101B-9397-08002B2CF9AE}" pid="16" name="_PreviousAdHocReviewCycleID">
    <vt:i4>-1134813200</vt:i4>
  </property>
  <property fmtid="{D5CDD505-2E9C-101B-9397-08002B2CF9AE}" pid="17" name="docIndexRef">
    <vt:lpwstr>8dc6b8b1-4acb-4574-8456-2e95a3006029</vt:lpwstr>
  </property>
  <property fmtid="{D5CDD505-2E9C-101B-9397-08002B2CF9AE}" pid="18" name="bjDocumentLabelXML">
    <vt:lpwstr>&lt;?xml version="1.0" encoding="us-ascii"?&gt;&lt;sisl xmlns:xsi="http://www.w3.org/2001/XMLSchema-instance" xmlns:xsd="http://www.w3.org/2001/XMLSchema" sislVersion="0" policy="d4161281-19ac-4487-8e19-1947623352c0" origin="userSelected" xmlns="http://www.boldonj</vt:lpwstr>
  </property>
  <property fmtid="{D5CDD505-2E9C-101B-9397-08002B2CF9AE}" pid="19" name="bjDocumentLabelXML-0">
    <vt:lpwstr>ames.com/2008/01/sie/internal/label"&gt;&lt;element uid="id_classification_nonbusiness" value="" /&gt;&lt;/sisl&gt;</vt:lpwstr>
  </property>
  <property fmtid="{D5CDD505-2E9C-101B-9397-08002B2CF9AE}" pid="20" name="bjDocumentSecurityLabel">
    <vt:lpwstr>Unrestricted</vt:lpwstr>
  </property>
  <property fmtid="{D5CDD505-2E9C-101B-9397-08002B2CF9AE}" pid="21" name="bjSaver">
    <vt:lpwstr>gcUxXnDH0x5+Pj7gypwz810P1rC0q0EG</vt:lpwstr>
  </property>
</Properties>
</file>